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oboto Slab"/>
      <p:regular r:id="rId50"/>
      <p:bold r:id="rId51"/>
    </p:embeddedFont>
    <p:embeddedFont>
      <p:font typeface="Roboto"/>
      <p:regular r:id="rId52"/>
      <p:bold r:id="rId53"/>
      <p:italic r:id="rId54"/>
      <p:boldItalic r:id="rId55"/>
    </p:embeddedFont>
    <p:embeddedFont>
      <p:font typeface="Kalam"/>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Slab-bold.fntdata"/><Relationship Id="rId50" Type="http://schemas.openxmlformats.org/officeDocument/2006/relationships/font" Target="fonts/RobotoSlab-regular.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Kalam-bold.fntdata"/><Relationship Id="rId12" Type="http://schemas.openxmlformats.org/officeDocument/2006/relationships/slide" Target="slides/slide7.xml"/><Relationship Id="rId56" Type="http://schemas.openxmlformats.org/officeDocument/2006/relationships/font" Target="fonts/Kalam-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61e1055f8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61e1055f8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61e1055f8_0_1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61e1055f8_0_1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61e1055f8_0_1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61e1055f8_0_1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61e1055f8_0_1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61e1055f8_0_1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2e4ef8d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2e4ef8d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61e1055f8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61e1055f8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61e1055f8_0_1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61e1055f8_0_1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61e1055f8_0_1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61e1055f8_0_1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61e1055f8_0_1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61e1055f8_0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61e1055f8_0_1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61e1055f8_0_1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3200">
                <a:solidFill>
                  <a:schemeClr val="lt1"/>
                </a:solidFill>
                <a:latin typeface="Trebuchet MS"/>
                <a:ea typeface="Trebuchet MS"/>
                <a:cs typeface="Trebuchet MS"/>
                <a:sym typeface="Trebuchet MS"/>
              </a:rPr>
              <a:t>Western Universities have a later application deadline.</a:t>
            </a:r>
            <a:endParaRPr sz="1400">
              <a:solidFill>
                <a:schemeClr val="dk1"/>
              </a:solidFill>
            </a:endParaRPr>
          </a:p>
          <a:p>
            <a:pPr indent="-342900" lvl="0" marL="342900" rtl="0" algn="l">
              <a:spcBef>
                <a:spcPts val="1000"/>
              </a:spcBef>
              <a:spcAft>
                <a:spcPts val="0"/>
              </a:spcAft>
              <a:buClr>
                <a:schemeClr val="lt1"/>
              </a:buClr>
              <a:buSzPts val="3200"/>
              <a:buChar char="•"/>
            </a:pPr>
            <a:r>
              <a:rPr lang="en" sz="3200">
                <a:solidFill>
                  <a:srgbClr val="F79646"/>
                </a:solidFill>
                <a:latin typeface="Trebuchet MS"/>
                <a:ea typeface="Trebuchet MS"/>
                <a:cs typeface="Trebuchet MS"/>
                <a:sym typeface="Trebuchet MS"/>
              </a:rPr>
              <a:t>Nursing</a:t>
            </a:r>
            <a:r>
              <a:rPr lang="en" sz="3200">
                <a:solidFill>
                  <a:schemeClr val="lt1"/>
                </a:solidFill>
                <a:latin typeface="Trebuchet MS"/>
                <a:ea typeface="Trebuchet MS"/>
                <a:cs typeface="Trebuchet MS"/>
                <a:sym typeface="Trebuchet MS"/>
              </a:rPr>
              <a:t>: apply to</a:t>
            </a:r>
            <a:r>
              <a:rPr b="1" lang="en" sz="3200">
                <a:solidFill>
                  <a:schemeClr val="lt1"/>
                </a:solidFill>
                <a:latin typeface="Trebuchet MS"/>
                <a:ea typeface="Trebuchet MS"/>
                <a:cs typeface="Trebuchet MS"/>
                <a:sym typeface="Trebuchet MS"/>
              </a:rPr>
              <a:t> </a:t>
            </a:r>
            <a:r>
              <a:rPr lang="en" sz="3200">
                <a:solidFill>
                  <a:schemeClr val="lt1"/>
                </a:solidFill>
                <a:latin typeface="Trebuchet MS"/>
                <a:ea typeface="Trebuchet MS"/>
                <a:cs typeface="Trebuchet MS"/>
                <a:sym typeface="Trebuchet MS"/>
              </a:rPr>
              <a:t> Ottawa U. and Algonquin, and Pembroke campuses through OUAC.</a:t>
            </a:r>
            <a:endParaRPr sz="1400">
              <a:solidFill>
                <a:schemeClr val="dk1"/>
              </a:solidFill>
            </a:endParaRPr>
          </a:p>
          <a:p>
            <a:pPr indent="-342900" lvl="0" marL="342900" rtl="0" algn="l">
              <a:lnSpc>
                <a:spcPct val="80000"/>
              </a:lnSpc>
              <a:spcBef>
                <a:spcPts val="1000"/>
              </a:spcBef>
              <a:spcAft>
                <a:spcPts val="0"/>
              </a:spcAft>
              <a:buClr>
                <a:schemeClr val="lt1"/>
              </a:buClr>
              <a:buSzPts val="3200"/>
              <a:buChar char="•"/>
            </a:pPr>
            <a:r>
              <a:rPr lang="en" sz="3200">
                <a:solidFill>
                  <a:schemeClr val="lt1"/>
                </a:solidFill>
                <a:latin typeface="Trebuchet MS"/>
                <a:ea typeface="Trebuchet MS"/>
                <a:cs typeface="Trebuchet MS"/>
                <a:sym typeface="Trebuchet MS"/>
              </a:rPr>
              <a:t>Averages on </a:t>
            </a:r>
            <a:r>
              <a:rPr lang="en" sz="3200">
                <a:solidFill>
                  <a:srgbClr val="4BACC6"/>
                </a:solidFill>
                <a:latin typeface="Trebuchet MS"/>
                <a:ea typeface="Trebuchet MS"/>
                <a:cs typeface="Trebuchet MS"/>
                <a:sym typeface="Trebuchet MS"/>
              </a:rPr>
              <a:t>electronicinfo.ca</a:t>
            </a:r>
            <a:r>
              <a:rPr lang="en" sz="3200">
                <a:solidFill>
                  <a:schemeClr val="lt1"/>
                </a:solidFill>
                <a:latin typeface="Trebuchet MS"/>
                <a:ea typeface="Trebuchet MS"/>
                <a:cs typeface="Trebuchet MS"/>
                <a:sym typeface="Trebuchet MS"/>
              </a:rPr>
              <a:t> are only a </a:t>
            </a:r>
            <a:r>
              <a:rPr i="1" lang="en" sz="3200">
                <a:solidFill>
                  <a:schemeClr val="lt1"/>
                </a:solidFill>
                <a:latin typeface="Trebuchet MS"/>
                <a:ea typeface="Trebuchet MS"/>
                <a:cs typeface="Trebuchet MS"/>
                <a:sym typeface="Trebuchet MS"/>
              </a:rPr>
              <a:t>general</a:t>
            </a:r>
            <a:r>
              <a:rPr lang="en" sz="3200">
                <a:solidFill>
                  <a:schemeClr val="lt1"/>
                </a:solidFill>
                <a:latin typeface="Trebuchet MS"/>
                <a:ea typeface="Trebuchet MS"/>
                <a:cs typeface="Trebuchet MS"/>
                <a:sym typeface="Trebuchet MS"/>
              </a:rPr>
              <a:t> guideline.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d03701a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d03701a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61e1055f8_0_1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61e1055f8_0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61e1055f8_0_1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61e1055f8_0_1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61e1055f8_0_1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61e1055f8_0_1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61e1055f8_0_1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61e1055f8_0_1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61e1055f8_0_1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61e1055f8_0_1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61e1055f8_0_1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61e1055f8_0_1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61e1055f8_0_1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f61e1055f8_0_1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f61e1055f8_0_1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f61e1055f8_0_1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61e1055f8_0_1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61e1055f8_0_1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f61e1055f8_0_1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f61e1055f8_0_1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61e1055f8_0_1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61e1055f8_0_1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61e1055f8_0_1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61e1055f8_0_1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61e1055f8_0_1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61e1055f8_0_1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61e1055f8_0_18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f61e1055f8_0_18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f61e1055f8_0_1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f61e1055f8_0_1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d03701a3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d03701a3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61e1055f8_0_1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f61e1055f8_0_1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61e1055f8_0_1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61e1055f8_0_1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4f6cbdecb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4f6cbdecb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61e1055f8_0_1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61e1055f8_0_1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61e1055f8_0_1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61e1055f8_0_1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61e1055f8_0_1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61e1055f8_0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f61e1055f8_0_1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f61e1055f8_0_1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f61e1055f8_0_1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f61e1055f8_0_1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61e1055f8_0_1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f61e1055f8_0_1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61e1055f8_0_1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f61e1055f8_0_1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f61e1055f8_0_1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f61e1055f8_0_1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61e1055f8_0_1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61e1055f8_0_1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61e1055f8_0_1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61e1055f8_0_1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61e1055f8_0_1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61e1055f8_0_1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8d03701a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8d03701a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61e1055f8_0_1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61e1055f8_0_1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ontario.ca/page/apprenticeship-ontario" TargetMode="External"/><Relationship Id="rId4" Type="http://schemas.openxmlformats.org/officeDocument/2006/relationships/hyperlink" Target="https://caf-fca.org/" TargetMode="External"/><Relationship Id="rId5" Type="http://schemas.openxmlformats.org/officeDocument/2006/relationships/hyperlink" Target="http://www.youtube.com/watch?v=okIB65YlwaM" TargetMode="External"/><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hyperlink" Target="https://www.ontariocolleges.ca/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ontariocolleges.ca/en/colleges/college-recruitment" TargetMode="External"/><Relationship Id="rId4" Type="http://schemas.openxmlformats.org/officeDocument/2006/relationships/hyperlink" Target="https://www.algonquincollege.com/future-students/events/" TargetMode="External"/><Relationship Id="rId5" Type="http://schemas.openxmlformats.org/officeDocument/2006/relationships/hyperlink" Target="http://www.youtube.com/watch?v=X8JAlu8I_78" TargetMode="External"/><Relationship Id="rId6"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s://www.ontariouniversitiesinfo.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admissions.carleton.ca/events/virtual-information-session-carletons-new-programs/#:~:text=About,in%20Nursing%2C%20and%20Mechatronics%20Engineering!" TargetMode="External"/><Relationship Id="rId4" Type="http://schemas.openxmlformats.org/officeDocument/2006/relationships/hyperlink" Target="https://admissions.carleton.ca/events/virtual-information-session-carletons-new-programs/#:~:text=About,in%20Nursing%2C%20and%20Mechatronics%20Enginee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uottawa.ca/study/campus-tours-admissions-events/canada-admissions-events/open-house" TargetMode="External"/><Relationship Id="rId4" Type="http://schemas.openxmlformats.org/officeDocument/2006/relationships/hyperlink" Target="https://www.uottawa.ca/study/campus-tours-admissions-events/canada-admissions-events/open-house" TargetMode="External"/><Relationship Id="rId10" Type="http://schemas.openxmlformats.org/officeDocument/2006/relationships/hyperlink" Target="https://www.apsip.ca/" TargetMode="External"/><Relationship Id="rId9" Type="http://schemas.openxmlformats.org/officeDocument/2006/relationships/hyperlink" Target="https://www.ontariouniversitiesfair.ca/virtual/" TargetMode="External"/><Relationship Id="rId5" Type="http://schemas.openxmlformats.org/officeDocument/2006/relationships/hyperlink" Target="https://admissions.carleton.ca/openhouse/" TargetMode="External"/><Relationship Id="rId6" Type="http://schemas.openxmlformats.org/officeDocument/2006/relationships/hyperlink" Target="https://admissions.carleton.ca/openhouse/" TargetMode="External"/><Relationship Id="rId7" Type="http://schemas.openxmlformats.org/officeDocument/2006/relationships/hyperlink" Target="https://www.ontariouniversitiesevents.ca/regional/#ottawa-east" TargetMode="External"/><Relationship Id="rId8" Type="http://schemas.openxmlformats.org/officeDocument/2006/relationships/hyperlink" Target="https://www.ontariouniversitiesfair.ca/virtu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algonquincollege.emsicc.com/?radius=&amp;region=Ottawa" TargetMode="External"/><Relationship Id="rId4" Type="http://schemas.openxmlformats.org/officeDocument/2006/relationships/hyperlink" Target="https://ontransfer.ca/index_en.php" TargetMode="External"/><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ontariocolleges.ca/en" TargetMode="External"/><Relationship Id="rId4" Type="http://schemas.openxmlformats.org/officeDocument/2006/relationships/hyperlink" Target="https://www.ouac.on.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ontariocolleges.ca/en" TargetMode="External"/><Relationship Id="rId4" Type="http://schemas.openxmlformats.org/officeDocument/2006/relationships/hyperlink" Target="http://www.youtube.com/watch?v=iG5oDFgkkE0" TargetMode="External"/><Relationship Id="rId5"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hyperlink" Target="https://www.ouac.on.c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ouac.on.ca/guide/101-fe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ontariouniversitiesindigenous.c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commonapp.org/" TargetMode="External"/><Relationship Id="rId4" Type="http://schemas.openxmlformats.org/officeDocument/2006/relationships/hyperlink" Target="http://www.universalcollegeapp.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contribute.community/#/" TargetMode="Externa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scholarshipscanada.com/" TargetMode="External"/><Relationship Id="rId4" Type="http://schemas.openxmlformats.org/officeDocument/2006/relationships/hyperlink" Target="https://yconic.com/" TargetMode="External"/><Relationship Id="rId5" Type="http://schemas.openxmlformats.org/officeDocument/2006/relationships/hyperlink" Target="https://scholartree.ca/" TargetMode="External"/><Relationship Id="rId6" Type="http://schemas.openxmlformats.org/officeDocument/2006/relationships/hyperlink" Target="http://gloucesterhs.ocdsb.ca/" TargetMode="External"/><Relationship Id="rId7" Type="http://schemas.openxmlformats.org/officeDocument/2006/relationships/hyperlink" Target="https://sites.google.com/site/ridgemontscholarships/january-deadlines" TargetMode="External"/><Relationship Id="rId8"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mailto:GHSguidance@ocdsb.c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ontariouniversitiesfair.ca/virtua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300"/>
              <a:t>Transition to Post-Secondary</a:t>
            </a:r>
            <a:endParaRPr b="1" sz="43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600"/>
              <a:t>2024-2025</a:t>
            </a:r>
            <a:endParaRPr b="1"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Research: Apprenticeship</a:t>
            </a:r>
            <a:endParaRPr b="1"/>
          </a:p>
        </p:txBody>
      </p:sp>
      <p:sp>
        <p:nvSpPr>
          <p:cNvPr id="141" name="Google Shape;141;p22"/>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What is an Apprenticeship?</a:t>
            </a:r>
            <a:endParaRPr sz="2000"/>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
        <p:nvSpPr>
          <p:cNvPr id="142" name="Google Shape;142;p22"/>
          <p:cNvSpPr txBox="1"/>
          <p:nvPr>
            <p:ph idx="2" type="body"/>
          </p:nvPr>
        </p:nvSpPr>
        <p:spPr>
          <a:xfrm>
            <a:off x="4199800" y="1489825"/>
            <a:ext cx="45564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On-the-job PAID training provided by an employer</a:t>
            </a:r>
            <a:endParaRPr sz="2000"/>
          </a:p>
          <a:p>
            <a:pPr indent="-355600" lvl="0" marL="457200" rtl="0" algn="l">
              <a:spcBef>
                <a:spcPts val="0"/>
              </a:spcBef>
              <a:spcAft>
                <a:spcPts val="0"/>
              </a:spcAft>
              <a:buSzPts val="2000"/>
              <a:buChar char="●"/>
            </a:pPr>
            <a:r>
              <a:rPr lang="en" sz="2000"/>
              <a:t>Technical training from a college, vocational school or union training centre</a:t>
            </a:r>
            <a:endParaRPr sz="2000"/>
          </a:p>
          <a:p>
            <a:pPr indent="0" lvl="0" marL="0" rtl="0" algn="l">
              <a:spcBef>
                <a:spcPts val="1200"/>
              </a:spcBef>
              <a:spcAft>
                <a:spcPts val="0"/>
              </a:spcAft>
              <a:buNone/>
            </a:pPr>
            <a:r>
              <a:rPr b="1" lang="en" sz="2000" u="sng"/>
              <a:t>Check out:</a:t>
            </a:r>
            <a:endParaRPr b="1" sz="2000" u="sng"/>
          </a:p>
          <a:p>
            <a:pPr indent="-355600" lvl="0" marL="457200" rtl="0" algn="l">
              <a:spcBef>
                <a:spcPts val="1200"/>
              </a:spcBef>
              <a:spcAft>
                <a:spcPts val="0"/>
              </a:spcAft>
              <a:buSzPts val="2000"/>
              <a:buChar char="●"/>
            </a:pPr>
            <a:r>
              <a:rPr lang="en" sz="2000" u="sng">
                <a:solidFill>
                  <a:schemeClr val="hlink"/>
                </a:solidFill>
                <a:hlinkClick r:id="rId3"/>
              </a:rPr>
              <a:t>Apprenticeships in Ontario</a:t>
            </a:r>
            <a:endParaRPr sz="2000"/>
          </a:p>
          <a:p>
            <a:pPr indent="-355600" lvl="0" marL="457200" rtl="0" algn="l">
              <a:spcBef>
                <a:spcPts val="0"/>
              </a:spcBef>
              <a:spcAft>
                <a:spcPts val="0"/>
              </a:spcAft>
              <a:buSzPts val="2000"/>
              <a:buChar char="●"/>
            </a:pPr>
            <a:r>
              <a:rPr lang="en" sz="2000" u="sng">
                <a:solidFill>
                  <a:schemeClr val="hlink"/>
                </a:solidFill>
                <a:hlinkClick r:id="rId4"/>
              </a:rPr>
              <a:t>Canadian Apprenticeship Forum</a:t>
            </a:r>
            <a:endParaRPr sz="2000"/>
          </a:p>
        </p:txBody>
      </p:sp>
      <p:pic>
        <p:nvPicPr>
          <p:cNvPr descr="An overview of the apprenticeship pathway, including tips from employers on how to succeed and what skilled trades are in high demand." id="143" name="Google Shape;143;p22" title="What is an Apprenticeship?">
            <a:hlinkClick r:id="rId5"/>
          </p:cNvPr>
          <p:cNvPicPr preferRelativeResize="0"/>
          <p:nvPr/>
        </p:nvPicPr>
        <p:blipFill>
          <a:blip r:embed="rId6">
            <a:alphaModFix/>
          </a:blip>
          <a:stretch>
            <a:fillRect/>
          </a:stretch>
        </p:blipFill>
        <p:spPr>
          <a:xfrm>
            <a:off x="438800" y="1922700"/>
            <a:ext cx="3457726" cy="259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Research: Colleges in Ontario</a:t>
            </a:r>
            <a:endParaRPr b="1"/>
          </a:p>
        </p:txBody>
      </p:sp>
      <p:pic>
        <p:nvPicPr>
          <p:cNvPr id="149" name="Google Shape;149;p23"/>
          <p:cNvPicPr preferRelativeResize="0"/>
          <p:nvPr/>
        </p:nvPicPr>
        <p:blipFill>
          <a:blip r:embed="rId3">
            <a:alphaModFix/>
          </a:blip>
          <a:stretch>
            <a:fillRect/>
          </a:stretch>
        </p:blipFill>
        <p:spPr>
          <a:xfrm>
            <a:off x="137850" y="1419825"/>
            <a:ext cx="8772803" cy="2981400"/>
          </a:xfrm>
          <a:prstGeom prst="rect">
            <a:avLst/>
          </a:prstGeom>
          <a:noFill/>
          <a:ln>
            <a:noFill/>
          </a:ln>
        </p:spPr>
      </p:pic>
      <p:sp>
        <p:nvSpPr>
          <p:cNvPr id="150" name="Google Shape;150;p23"/>
          <p:cNvSpPr txBox="1"/>
          <p:nvPr/>
        </p:nvSpPr>
        <p:spPr>
          <a:xfrm>
            <a:off x="2186650" y="4568725"/>
            <a:ext cx="4675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u="sng">
                <a:solidFill>
                  <a:schemeClr val="hlink"/>
                </a:solidFill>
                <a:latin typeface="Roboto"/>
                <a:ea typeface="Roboto"/>
                <a:cs typeface="Roboto"/>
                <a:sym typeface="Roboto"/>
                <a:hlinkClick r:id="rId4"/>
              </a:rPr>
              <a:t>ontariocolleges.ca</a:t>
            </a:r>
            <a:endParaRPr b="1" sz="2000">
              <a:latin typeface="Roboto"/>
              <a:ea typeface="Roboto"/>
              <a:cs typeface="Roboto"/>
              <a:sym typeface="Roboto"/>
            </a:endParaRPr>
          </a:p>
        </p:txBody>
      </p:sp>
      <p:sp>
        <p:nvSpPr>
          <p:cNvPr id="151" name="Google Shape;151;p23"/>
          <p:cNvSpPr/>
          <p:nvPr/>
        </p:nvSpPr>
        <p:spPr>
          <a:xfrm>
            <a:off x="6126250" y="2839963"/>
            <a:ext cx="2700300" cy="799200"/>
          </a:xfrm>
          <a:prstGeom prst="roundRect">
            <a:avLst>
              <a:gd fmla="val 16667" name="adj"/>
            </a:avLst>
          </a:prstGeom>
          <a:solidFill>
            <a:srgbClr val="00AAFF">
              <a:alpha val="569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Search by program, credential (degree, </a:t>
            </a:r>
            <a:r>
              <a:rPr b="1" lang="en"/>
              <a:t>diploma</a:t>
            </a:r>
            <a:r>
              <a:rPr b="1" lang="en"/>
              <a:t>, certificate), or college</a:t>
            </a:r>
            <a:endParaRPr b="1"/>
          </a:p>
        </p:txBody>
      </p:sp>
      <p:sp>
        <p:nvSpPr>
          <p:cNvPr id="152" name="Google Shape;152;p23"/>
          <p:cNvSpPr/>
          <p:nvPr/>
        </p:nvSpPr>
        <p:spPr>
          <a:xfrm>
            <a:off x="5804800" y="1625700"/>
            <a:ext cx="1230600" cy="284700"/>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23"/>
          <p:cNvCxnSpPr/>
          <p:nvPr/>
        </p:nvCxnSpPr>
        <p:spPr>
          <a:xfrm rot="10800000">
            <a:off x="6998850" y="2029950"/>
            <a:ext cx="597000" cy="661200"/>
          </a:xfrm>
          <a:prstGeom prst="straightConnector1">
            <a:avLst/>
          </a:prstGeom>
          <a:noFill/>
          <a:ln cap="flat" cmpd="sng" w="38100">
            <a:solidFill>
              <a:schemeClr val="accent5"/>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idx="2" type="body"/>
          </p:nvPr>
        </p:nvSpPr>
        <p:spPr>
          <a:xfrm>
            <a:off x="4319275" y="1572525"/>
            <a:ext cx="4390800" cy="3078900"/>
          </a:xfrm>
          <a:prstGeom prst="rect">
            <a:avLst/>
          </a:prstGeom>
        </p:spPr>
        <p:txBody>
          <a:bodyPr anchorCtr="0" anchor="t" bIns="91425" lIns="91425" spcFirstLastPara="1" rIns="91425" wrap="square" tIns="91425">
            <a:normAutofit/>
          </a:bodyPr>
          <a:lstStyle/>
          <a:p>
            <a:pPr indent="0" lvl="0" marL="457200" rtl="0" algn="ctr">
              <a:spcBef>
                <a:spcPts val="0"/>
              </a:spcBef>
              <a:spcAft>
                <a:spcPts val="1200"/>
              </a:spcAft>
              <a:buNone/>
            </a:pPr>
            <a:r>
              <a:rPr lang="en" sz="1600"/>
              <a:t>Algonquin College Recruitment Representative: Erik Franz</a:t>
            </a:r>
            <a:endParaRPr sz="1600"/>
          </a:p>
        </p:txBody>
      </p:sp>
      <p:sp>
        <p:nvSpPr>
          <p:cNvPr id="159" name="Google Shape;159;p24"/>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a:p>
          <a:p>
            <a:pPr indent="0" lvl="0" marL="0" rtl="0" algn="l">
              <a:spcBef>
                <a:spcPts val="0"/>
              </a:spcBef>
              <a:spcAft>
                <a:spcPts val="0"/>
              </a:spcAft>
              <a:buNone/>
            </a:pPr>
            <a:r>
              <a:rPr b="1" lang="en"/>
              <a:t>Research: Colleges in Ontario</a:t>
            </a:r>
            <a:endParaRPr b="1"/>
          </a:p>
        </p:txBody>
      </p:sp>
      <p:sp>
        <p:nvSpPr>
          <p:cNvPr id="160" name="Google Shape;160;p24"/>
          <p:cNvSpPr txBox="1"/>
          <p:nvPr>
            <p:ph idx="1" type="body"/>
          </p:nvPr>
        </p:nvSpPr>
        <p:spPr>
          <a:xfrm>
            <a:off x="446850" y="1572525"/>
            <a:ext cx="39999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000"/>
              <a:t>Attend virtual college visits or visit in-person!</a:t>
            </a:r>
            <a:endParaRPr sz="2000"/>
          </a:p>
          <a:p>
            <a:pPr indent="0" lvl="0" marL="0" rtl="0" algn="l">
              <a:spcBef>
                <a:spcPts val="1200"/>
              </a:spcBef>
              <a:spcAft>
                <a:spcPts val="0"/>
              </a:spcAft>
              <a:buNone/>
            </a:pPr>
            <a:r>
              <a:rPr lang="en" sz="2000" u="sng">
                <a:solidFill>
                  <a:schemeClr val="hlink"/>
                </a:solidFill>
                <a:hlinkClick r:id="rId3"/>
              </a:rPr>
              <a:t>Connect with Ontario Colleges</a:t>
            </a:r>
            <a:br>
              <a:rPr lang="en" sz="2000"/>
            </a:br>
            <a:r>
              <a:rPr lang="en" sz="2000"/>
              <a:t>Ontario College Fair (in Toronto)</a:t>
            </a:r>
            <a:br>
              <a:rPr lang="en" sz="2000"/>
            </a:br>
            <a:r>
              <a:rPr lang="en" sz="2000"/>
              <a:t>October 16-17</a:t>
            </a:r>
            <a:br>
              <a:rPr lang="en" sz="2000"/>
            </a:br>
            <a:endParaRPr sz="2000"/>
          </a:p>
          <a:p>
            <a:pPr indent="0" lvl="0" marL="0" rtl="0" algn="l">
              <a:spcBef>
                <a:spcPts val="1200"/>
              </a:spcBef>
              <a:spcAft>
                <a:spcPts val="0"/>
              </a:spcAft>
              <a:buNone/>
            </a:pPr>
            <a:r>
              <a:rPr lang="en" sz="2000" u="sng">
                <a:solidFill>
                  <a:schemeClr val="hlink"/>
                </a:solidFill>
                <a:hlinkClick r:id="rId4"/>
              </a:rPr>
              <a:t>Algonquin College Events</a:t>
            </a:r>
            <a:br>
              <a:rPr lang="en" sz="2000"/>
            </a:br>
            <a:r>
              <a:rPr lang="en" sz="2000"/>
              <a:t>Ottawa Campus - Nov.9 (10am-2pm)</a:t>
            </a:r>
            <a:endParaRPr sz="2000"/>
          </a:p>
          <a:p>
            <a:pPr indent="0" lvl="0" marL="457200" rtl="0" algn="l">
              <a:spcBef>
                <a:spcPts val="1200"/>
              </a:spcBef>
              <a:spcAft>
                <a:spcPts val="1200"/>
              </a:spcAft>
              <a:buNone/>
            </a:pPr>
            <a:r>
              <a:t/>
            </a:r>
            <a:endParaRPr/>
          </a:p>
        </p:txBody>
      </p:sp>
      <p:pic>
        <p:nvPicPr>
          <p:cNvPr descr="Create your own AC Viewbook: http://customviewbook.algonquincollege.com/discover  &#10;Attend a Virtual Event: http://www.algonquincollege.com/events   &#10;Book a Meeting/Presentation: http://www.algonquincollege.com/BookErikFranz" id="161" name="Google Shape;161;p24" title="Algonquin College Recruitment Welcome">
            <a:hlinkClick r:id="rId5"/>
          </p:cNvPr>
          <p:cNvPicPr preferRelativeResize="0"/>
          <p:nvPr/>
        </p:nvPicPr>
        <p:blipFill>
          <a:blip r:embed="rId6">
            <a:alphaModFix/>
          </a:blip>
          <a:stretch>
            <a:fillRect/>
          </a:stretch>
        </p:blipFill>
        <p:spPr>
          <a:xfrm>
            <a:off x="4886900" y="2269925"/>
            <a:ext cx="3586375" cy="2689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Research: Universities in Ontario</a:t>
            </a:r>
            <a:endParaRPr b="1"/>
          </a:p>
        </p:txBody>
      </p:sp>
      <p:pic>
        <p:nvPicPr>
          <p:cNvPr id="167" name="Google Shape;167;p25"/>
          <p:cNvPicPr preferRelativeResize="0"/>
          <p:nvPr/>
        </p:nvPicPr>
        <p:blipFill>
          <a:blip r:embed="rId3">
            <a:alphaModFix/>
          </a:blip>
          <a:stretch>
            <a:fillRect/>
          </a:stretch>
        </p:blipFill>
        <p:spPr>
          <a:xfrm>
            <a:off x="1303513" y="1450025"/>
            <a:ext cx="6353172" cy="3158499"/>
          </a:xfrm>
          <a:prstGeom prst="rect">
            <a:avLst/>
          </a:prstGeom>
          <a:noFill/>
          <a:ln>
            <a:noFill/>
          </a:ln>
        </p:spPr>
      </p:pic>
      <p:sp>
        <p:nvSpPr>
          <p:cNvPr id="168" name="Google Shape;168;p25"/>
          <p:cNvSpPr txBox="1"/>
          <p:nvPr/>
        </p:nvSpPr>
        <p:spPr>
          <a:xfrm>
            <a:off x="2168900" y="4666500"/>
            <a:ext cx="462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u="sng">
                <a:solidFill>
                  <a:schemeClr val="hlink"/>
                </a:solidFill>
                <a:latin typeface="Roboto"/>
                <a:ea typeface="Roboto"/>
                <a:cs typeface="Roboto"/>
                <a:sym typeface="Roboto"/>
                <a:hlinkClick r:id="rId4"/>
              </a:rPr>
              <a:t>https://www.ontariouniversitiesinfo.ca/</a:t>
            </a:r>
            <a:endParaRPr b="1" sz="1900">
              <a:latin typeface="Roboto"/>
              <a:ea typeface="Roboto"/>
              <a:cs typeface="Roboto"/>
              <a:sym typeface="Roboto"/>
            </a:endParaRPr>
          </a:p>
        </p:txBody>
      </p:sp>
      <p:sp>
        <p:nvSpPr>
          <p:cNvPr id="169" name="Google Shape;169;p25"/>
          <p:cNvSpPr/>
          <p:nvPr/>
        </p:nvSpPr>
        <p:spPr>
          <a:xfrm>
            <a:off x="2995925" y="1489825"/>
            <a:ext cx="2150400" cy="477000"/>
          </a:xfrm>
          <a:prstGeom prst="roundRect">
            <a:avLst>
              <a:gd fmla="val 16667" name="adj"/>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a:off x="1303525" y="2953813"/>
            <a:ext cx="1856700" cy="725700"/>
          </a:xfrm>
          <a:prstGeom prst="roundRect">
            <a:avLst>
              <a:gd fmla="val 16667" name="adj"/>
            </a:avLst>
          </a:prstGeom>
          <a:solidFill>
            <a:srgbClr val="00AAFF">
              <a:alpha val="569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Search by program or university</a:t>
            </a:r>
            <a:endParaRPr b="1" sz="1600"/>
          </a:p>
        </p:txBody>
      </p:sp>
      <p:cxnSp>
        <p:nvCxnSpPr>
          <p:cNvPr id="171" name="Google Shape;171;p25"/>
          <p:cNvCxnSpPr/>
          <p:nvPr/>
        </p:nvCxnSpPr>
        <p:spPr>
          <a:xfrm flipH="1" rot="10800000">
            <a:off x="2701850" y="2076875"/>
            <a:ext cx="799500" cy="781200"/>
          </a:xfrm>
          <a:prstGeom prst="straightConnector1">
            <a:avLst/>
          </a:prstGeom>
          <a:noFill/>
          <a:ln cap="flat" cmpd="sng" w="38100">
            <a:solidFill>
              <a:schemeClr val="accent5"/>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a:t>Check out these new programs being offered at Carleton University - Fall 2025</a:t>
            </a:r>
            <a:endParaRPr/>
          </a:p>
        </p:txBody>
      </p:sp>
      <p:sp>
        <p:nvSpPr>
          <p:cNvPr id="177" name="Google Shape;177;p26"/>
          <p:cNvSpPr txBox="1"/>
          <p:nvPr>
            <p:ph idx="1" type="body"/>
          </p:nvPr>
        </p:nvSpPr>
        <p:spPr>
          <a:xfrm>
            <a:off x="387900" y="1489825"/>
            <a:ext cx="8113800" cy="3078900"/>
          </a:xfrm>
          <a:prstGeom prst="rect">
            <a:avLst/>
          </a:prstGeom>
        </p:spPr>
        <p:txBody>
          <a:bodyPr anchorCtr="0" anchor="t" bIns="91425" lIns="91425" spcFirstLastPara="1" rIns="91425" wrap="square" tIns="91425">
            <a:normAutofit/>
          </a:bodyPr>
          <a:lstStyle/>
          <a:p>
            <a:pPr indent="-322564" lvl="0" marL="457200" rtl="0" algn="l">
              <a:spcBef>
                <a:spcPts val="0"/>
              </a:spcBef>
              <a:spcAft>
                <a:spcPts val="0"/>
              </a:spcAft>
              <a:buSzPts val="1480"/>
              <a:buChar char="●"/>
            </a:pPr>
            <a:r>
              <a:rPr lang="en" sz="1479"/>
              <a:t>Bachelor of Science in Nursing (3 year program - MHF4U required, supplemental application - resume and statement of intent, Learn and Stay Grant)</a:t>
            </a:r>
            <a:endParaRPr sz="1479"/>
          </a:p>
          <a:p>
            <a:pPr indent="-322564" lvl="0" marL="457200" rtl="0" algn="l">
              <a:spcBef>
                <a:spcPts val="0"/>
              </a:spcBef>
              <a:spcAft>
                <a:spcPts val="0"/>
              </a:spcAft>
              <a:buSzPts val="1480"/>
              <a:buChar char="●"/>
            </a:pPr>
            <a:r>
              <a:rPr lang="en" sz="1479"/>
              <a:t>Bachelor of Accounting (leads to CPA)</a:t>
            </a:r>
            <a:endParaRPr sz="1479"/>
          </a:p>
          <a:p>
            <a:pPr indent="-322564" lvl="0" marL="457200" rtl="0" algn="l">
              <a:spcBef>
                <a:spcPts val="0"/>
              </a:spcBef>
              <a:spcAft>
                <a:spcPts val="0"/>
              </a:spcAft>
              <a:buSzPts val="1480"/>
              <a:buChar char="●"/>
            </a:pPr>
            <a:r>
              <a:rPr lang="en" sz="1479"/>
              <a:t>Bachelor of Cybersecurity</a:t>
            </a:r>
            <a:endParaRPr sz="1479"/>
          </a:p>
          <a:p>
            <a:pPr indent="-322564" lvl="0" marL="457200" rtl="0" algn="l">
              <a:spcBef>
                <a:spcPts val="0"/>
              </a:spcBef>
              <a:spcAft>
                <a:spcPts val="0"/>
              </a:spcAft>
              <a:buSzPts val="1480"/>
              <a:buChar char="●"/>
            </a:pPr>
            <a:r>
              <a:rPr lang="en" sz="1479"/>
              <a:t>Bachelor of Data Science</a:t>
            </a:r>
            <a:endParaRPr sz="1479"/>
          </a:p>
          <a:p>
            <a:pPr indent="-322564" lvl="0" marL="457200" rtl="0" algn="l">
              <a:spcBef>
                <a:spcPts val="0"/>
              </a:spcBef>
              <a:spcAft>
                <a:spcPts val="0"/>
              </a:spcAft>
              <a:buSzPts val="1480"/>
              <a:buChar char="●"/>
            </a:pPr>
            <a:r>
              <a:rPr lang="en" sz="1479"/>
              <a:t>Bachelor of Science in Mechatronics Engineering</a:t>
            </a:r>
            <a:endParaRPr sz="1479"/>
          </a:p>
          <a:p>
            <a:pPr indent="0" lvl="0" marL="0" rtl="0" algn="l">
              <a:spcBef>
                <a:spcPts val="1200"/>
              </a:spcBef>
              <a:spcAft>
                <a:spcPts val="0"/>
              </a:spcAft>
              <a:buNone/>
            </a:pPr>
            <a:r>
              <a:t/>
            </a:r>
            <a:endParaRPr sz="1479"/>
          </a:p>
          <a:p>
            <a:pPr indent="0" lvl="0" marL="0" rtl="0" algn="l">
              <a:spcBef>
                <a:spcPts val="1200"/>
              </a:spcBef>
              <a:spcAft>
                <a:spcPts val="1200"/>
              </a:spcAft>
              <a:buNone/>
            </a:pPr>
            <a:r>
              <a:rPr lang="en" sz="1479"/>
              <a:t>Attend their </a:t>
            </a:r>
            <a:r>
              <a:rPr lang="en" sz="1479" u="sng">
                <a:solidFill>
                  <a:schemeClr val="hlink"/>
                </a:solidFill>
                <a:hlinkClick r:id="rId3"/>
              </a:rPr>
              <a:t>virtual</a:t>
            </a:r>
            <a:r>
              <a:rPr lang="en" sz="1479" u="sng">
                <a:solidFill>
                  <a:schemeClr val="hlink"/>
                </a:solidFill>
                <a:hlinkClick r:id="rId4"/>
              </a:rPr>
              <a:t> information session on December 11, 2024 at 5:00pm</a:t>
            </a:r>
            <a:r>
              <a:rPr lang="en" sz="1479"/>
              <a:t> to learn more about these great </a:t>
            </a:r>
            <a:r>
              <a:rPr lang="en" sz="1479"/>
              <a:t>programs</a:t>
            </a:r>
            <a:r>
              <a:rPr lang="en" sz="1479"/>
              <a:t>.</a:t>
            </a:r>
            <a:endParaRPr sz="1479"/>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Research: Universities in Ontario</a:t>
            </a:r>
            <a:endParaRPr b="1"/>
          </a:p>
        </p:txBody>
      </p:sp>
      <p:sp>
        <p:nvSpPr>
          <p:cNvPr id="183" name="Google Shape;183;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47500" lnSpcReduction="20000"/>
          </a:bodyPr>
          <a:lstStyle/>
          <a:p>
            <a:pPr indent="-342607" lvl="0" marL="457200" rtl="0" algn="l">
              <a:spcBef>
                <a:spcPts val="0"/>
              </a:spcBef>
              <a:spcAft>
                <a:spcPts val="0"/>
              </a:spcAft>
              <a:buSzPct val="100000"/>
              <a:buChar char="●"/>
            </a:pPr>
            <a:r>
              <a:rPr lang="en" sz="3779"/>
              <a:t>Attend school based University visits!</a:t>
            </a:r>
            <a:endParaRPr sz="3779"/>
          </a:p>
          <a:p>
            <a:pPr indent="-342607" lvl="1" marL="914400" rtl="0" algn="l">
              <a:spcBef>
                <a:spcPts val="0"/>
              </a:spcBef>
              <a:spcAft>
                <a:spcPts val="0"/>
              </a:spcAft>
              <a:buSzPct val="123825"/>
              <a:buChar char="○"/>
            </a:pPr>
            <a:r>
              <a:rPr lang="en" sz="3052"/>
              <a:t>These are ongoing and posted on the Grade 12 Google Classroom. Check in with Ms.Schliebener if you want to know about a specific school. </a:t>
            </a:r>
            <a:br>
              <a:rPr lang="en" sz="3779"/>
            </a:br>
            <a:endParaRPr sz="3779"/>
          </a:p>
          <a:p>
            <a:pPr indent="-342607" lvl="0" marL="457200" rtl="0" algn="l">
              <a:spcBef>
                <a:spcPts val="0"/>
              </a:spcBef>
              <a:spcAft>
                <a:spcPts val="0"/>
              </a:spcAft>
              <a:buSzPct val="100000"/>
              <a:buChar char="●"/>
            </a:pPr>
            <a:r>
              <a:rPr lang="en" sz="3779"/>
              <a:t>Visit campuses for in-person tours</a:t>
            </a:r>
            <a:endParaRPr sz="3779"/>
          </a:p>
          <a:p>
            <a:pPr indent="-342607" lvl="1" marL="914400" rtl="0" algn="l">
              <a:spcBef>
                <a:spcPts val="0"/>
              </a:spcBef>
              <a:spcAft>
                <a:spcPts val="0"/>
              </a:spcAft>
              <a:buSzPct val="100000"/>
              <a:buChar char="○"/>
            </a:pPr>
            <a:r>
              <a:rPr lang="en" sz="3779" u="sng">
                <a:solidFill>
                  <a:schemeClr val="hlink"/>
                </a:solidFill>
                <a:hlinkClick r:id="rId3"/>
              </a:rPr>
              <a:t>U Ottawa Open House  -</a:t>
            </a:r>
            <a:r>
              <a:rPr lang="en" sz="3779" u="sng">
                <a:solidFill>
                  <a:schemeClr val="hlink"/>
                </a:solidFill>
                <a:hlinkClick r:id="rId4"/>
              </a:rPr>
              <a:t> March 22nd</a:t>
            </a:r>
            <a:endParaRPr sz="3779"/>
          </a:p>
          <a:p>
            <a:pPr indent="-342607" lvl="1" marL="914400" rtl="0" algn="l">
              <a:spcBef>
                <a:spcPts val="0"/>
              </a:spcBef>
              <a:spcAft>
                <a:spcPts val="0"/>
              </a:spcAft>
              <a:buSzPct val="100000"/>
              <a:buChar char="○"/>
            </a:pPr>
            <a:r>
              <a:rPr lang="en" sz="3779" u="sng">
                <a:solidFill>
                  <a:schemeClr val="hlink"/>
                </a:solidFill>
                <a:hlinkClick r:id="rId5"/>
              </a:rPr>
              <a:t>Carleton University Open House - </a:t>
            </a:r>
            <a:r>
              <a:rPr lang="en" sz="3779" u="sng">
                <a:solidFill>
                  <a:schemeClr val="hlink"/>
                </a:solidFill>
                <a:hlinkClick r:id="rId6"/>
              </a:rPr>
              <a:t>March 8</a:t>
            </a:r>
            <a:br>
              <a:rPr lang="en" sz="3779"/>
            </a:br>
            <a:endParaRPr sz="3779"/>
          </a:p>
          <a:p>
            <a:pPr indent="-342607" lvl="0" marL="457200" rtl="0" algn="l">
              <a:spcBef>
                <a:spcPts val="0"/>
              </a:spcBef>
              <a:spcAft>
                <a:spcPts val="0"/>
              </a:spcAft>
              <a:buSzPct val="100000"/>
              <a:buChar char="●"/>
            </a:pPr>
            <a:r>
              <a:rPr lang="en" sz="3779"/>
              <a:t>Ontario Regional OUF Fair </a:t>
            </a:r>
            <a:r>
              <a:rPr lang="en" sz="3779" u="sng">
                <a:solidFill>
                  <a:schemeClr val="hlink"/>
                </a:solidFill>
                <a:hlinkClick r:id="rId7"/>
              </a:rPr>
              <a:t>(September 23-26)</a:t>
            </a:r>
            <a:endParaRPr sz="3779"/>
          </a:p>
          <a:p>
            <a:pPr indent="-342607" lvl="0" marL="457200" rtl="0" algn="l">
              <a:spcBef>
                <a:spcPts val="0"/>
              </a:spcBef>
              <a:spcAft>
                <a:spcPts val="0"/>
              </a:spcAft>
              <a:buSzPct val="100000"/>
              <a:buChar char="●"/>
            </a:pPr>
            <a:r>
              <a:rPr lang="en" sz="3779" u="sng">
                <a:solidFill>
                  <a:schemeClr val="hlink"/>
                </a:solidFill>
                <a:hlinkClick r:id="rId8"/>
              </a:rPr>
              <a:t>Ontario Universities’ </a:t>
            </a:r>
            <a:r>
              <a:rPr lang="en" sz="3779" u="sng">
                <a:solidFill>
                  <a:schemeClr val="hlink"/>
                </a:solidFill>
                <a:hlinkClick r:id="rId9"/>
              </a:rPr>
              <a:t>Information Sessions - Nov. 21 @ 5-7pm (virtual)</a:t>
            </a:r>
            <a:endParaRPr sz="3779"/>
          </a:p>
          <a:p>
            <a:pPr indent="-342607" lvl="0" marL="457200" rtl="0" algn="l">
              <a:spcBef>
                <a:spcPts val="0"/>
              </a:spcBef>
              <a:spcAft>
                <a:spcPts val="0"/>
              </a:spcAft>
              <a:buSzPct val="100000"/>
              <a:buChar char="●"/>
            </a:pPr>
            <a:r>
              <a:rPr lang="en" sz="3779" u="sng">
                <a:solidFill>
                  <a:schemeClr val="hlink"/>
                </a:solidFill>
                <a:hlinkClick r:id="rId10"/>
              </a:rPr>
              <a:t>Attend the Aboriginal Post-Secondary Information Session - Nov. 4-8</a:t>
            </a:r>
            <a:endParaRPr sz="3779"/>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More Research</a:t>
            </a:r>
            <a:endParaRPr b="1"/>
          </a:p>
        </p:txBody>
      </p:sp>
      <p:sp>
        <p:nvSpPr>
          <p:cNvPr id="189" name="Google Shape;189;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Algonquin College Career Coach</a:t>
            </a:r>
            <a:endParaRPr sz="2000"/>
          </a:p>
          <a:p>
            <a:pPr indent="-355600" lvl="0" marL="457200" rtl="0" algn="l">
              <a:spcBef>
                <a:spcPts val="0"/>
              </a:spcBef>
              <a:spcAft>
                <a:spcPts val="0"/>
              </a:spcAft>
              <a:buSzPts val="2000"/>
              <a:buChar char="●"/>
            </a:pPr>
            <a:r>
              <a:rPr lang="en" sz="2000"/>
              <a:t>Accessibility and disabilities support - Paul Menton (Carleton),</a:t>
            </a:r>
            <a:endParaRPr sz="2000"/>
          </a:p>
          <a:p>
            <a:pPr indent="-355600" lvl="0" marL="457200" rtl="0" algn="l">
              <a:spcBef>
                <a:spcPts val="0"/>
              </a:spcBef>
              <a:spcAft>
                <a:spcPts val="0"/>
              </a:spcAft>
              <a:buSzPts val="2000"/>
              <a:buChar char="●"/>
            </a:pPr>
            <a:r>
              <a:rPr lang="en" sz="2000"/>
              <a:t>Centre for Accessible Learning (Algonquin)</a:t>
            </a:r>
            <a:endParaRPr sz="2000"/>
          </a:p>
          <a:p>
            <a:pPr indent="-355600" lvl="0" marL="457200" rtl="0" algn="l">
              <a:spcBef>
                <a:spcPts val="0"/>
              </a:spcBef>
              <a:spcAft>
                <a:spcPts val="0"/>
              </a:spcAft>
              <a:buSzPts val="2000"/>
              <a:buChar char="●"/>
            </a:pPr>
            <a:r>
              <a:rPr lang="en" sz="2000"/>
              <a:t>Enriched Support Program (ESP) and Indigenous Enriched Support (IESP) @ Carleton</a:t>
            </a:r>
            <a:endParaRPr sz="2000"/>
          </a:p>
          <a:p>
            <a:pPr indent="-355600" lvl="0" marL="457200" rtl="0" algn="l">
              <a:spcBef>
                <a:spcPts val="0"/>
              </a:spcBef>
              <a:spcAft>
                <a:spcPts val="0"/>
              </a:spcAft>
              <a:buSzPts val="2000"/>
              <a:buChar char="●"/>
            </a:pPr>
            <a:r>
              <a:rPr lang="en" sz="2000"/>
              <a:t>ESL support for English Language Learners</a:t>
            </a:r>
            <a:endParaRPr sz="2000"/>
          </a:p>
          <a:p>
            <a:pPr indent="-355600" lvl="0" marL="457200" rtl="0" algn="l">
              <a:spcBef>
                <a:spcPts val="0"/>
              </a:spcBef>
              <a:spcAft>
                <a:spcPts val="0"/>
              </a:spcAft>
              <a:buSzPts val="2000"/>
              <a:buChar char="●"/>
            </a:pPr>
            <a:r>
              <a:rPr lang="en" sz="2000"/>
              <a:t>College → University transfer opportunities </a:t>
            </a:r>
            <a:endParaRPr sz="2000"/>
          </a:p>
          <a:p>
            <a:pPr indent="0" lvl="0" marL="914400" rtl="0" algn="l">
              <a:spcBef>
                <a:spcPts val="1200"/>
              </a:spcBef>
              <a:spcAft>
                <a:spcPts val="1200"/>
              </a:spcAft>
              <a:buNone/>
            </a:pPr>
            <a:r>
              <a:t/>
            </a:r>
            <a:endParaRPr/>
          </a:p>
        </p:txBody>
      </p:sp>
      <p:pic>
        <p:nvPicPr>
          <p:cNvPr id="190" name="Google Shape;190;p28">
            <a:hlinkClick r:id="rId4"/>
          </p:cNvPr>
          <p:cNvPicPr preferRelativeResize="0"/>
          <p:nvPr/>
        </p:nvPicPr>
        <p:blipFill>
          <a:blip r:embed="rId5">
            <a:alphaModFix/>
          </a:blip>
          <a:stretch>
            <a:fillRect/>
          </a:stretch>
        </p:blipFill>
        <p:spPr>
          <a:xfrm>
            <a:off x="989925" y="4063375"/>
            <a:ext cx="3145550" cy="782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Other things to consider:</a:t>
            </a:r>
            <a:endParaRPr b="1"/>
          </a:p>
        </p:txBody>
      </p:sp>
      <p:sp>
        <p:nvSpPr>
          <p:cNvPr id="196" name="Google Shape;196;p29"/>
          <p:cNvSpPr txBox="1"/>
          <p:nvPr>
            <p:ph idx="1" type="body"/>
          </p:nvPr>
        </p:nvSpPr>
        <p:spPr>
          <a:xfrm>
            <a:off x="387900" y="1489825"/>
            <a:ext cx="8368200" cy="3387000"/>
          </a:xfrm>
          <a:prstGeom prst="rect">
            <a:avLst/>
          </a:prstGeom>
        </p:spPr>
        <p:txBody>
          <a:bodyPr anchorCtr="0" anchor="t" bIns="91425" lIns="91425" spcFirstLastPara="1" rIns="91425" wrap="square" tIns="91425">
            <a:normAutofit lnSpcReduction="10000"/>
          </a:bodyPr>
          <a:lstStyle/>
          <a:p>
            <a:pPr indent="0" lvl="0" marL="342900" rtl="0" algn="l">
              <a:lnSpc>
                <a:spcPct val="90000"/>
              </a:lnSpc>
              <a:spcBef>
                <a:spcPts val="640"/>
              </a:spcBef>
              <a:spcAft>
                <a:spcPts val="0"/>
              </a:spcAft>
              <a:buNone/>
            </a:pPr>
            <a:r>
              <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What do you want to study/to do in the future?</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What are you good at?  What is your passion?</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Where do you want to live?</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How much money do you have/can you borrow?</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Compare Universities and programs (check different rankings and consider the criteria)</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What courses would you have to take?</a:t>
            </a:r>
            <a:endParaRPr sz="2140"/>
          </a:p>
          <a:p>
            <a:pPr indent="-275590" lvl="0" marL="342900" rtl="0" algn="l">
              <a:lnSpc>
                <a:spcPct val="90000"/>
              </a:lnSpc>
              <a:spcBef>
                <a:spcPts val="640"/>
              </a:spcBef>
              <a:spcAft>
                <a:spcPts val="0"/>
              </a:spcAft>
              <a:buClr>
                <a:schemeClr val="dk1"/>
              </a:buClr>
              <a:buSzPts val="2140"/>
              <a:buFont typeface="Roboto"/>
              <a:buChar char="•"/>
            </a:pPr>
            <a:r>
              <a:rPr lang="en" sz="2140"/>
              <a:t>Talk to people who know about your chosen career path.</a:t>
            </a:r>
            <a:endParaRPr sz="116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Application Process</a:t>
            </a:r>
            <a:endParaRPr b="1"/>
          </a:p>
        </p:txBody>
      </p:sp>
      <p:sp>
        <p:nvSpPr>
          <p:cNvPr id="202" name="Google Shape;202;p30"/>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College and University</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Application Information and Deadlines</a:t>
            </a:r>
            <a:endParaRPr b="1"/>
          </a:p>
        </p:txBody>
      </p:sp>
      <p:sp>
        <p:nvSpPr>
          <p:cNvPr id="208" name="Google Shape;208;p3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000"/>
              <a:t>Ontario Colleges → OPEN NOW!  </a:t>
            </a:r>
            <a:r>
              <a:rPr lang="en" sz="2000" u="sng">
                <a:solidFill>
                  <a:schemeClr val="hlink"/>
                </a:solidFill>
                <a:hlinkClick r:id="rId3"/>
              </a:rPr>
              <a:t>https://ontariocolleges.ca/en</a:t>
            </a:r>
            <a:r>
              <a:rPr lang="en" sz="2000"/>
              <a:t> </a:t>
            </a:r>
            <a:br>
              <a:rPr lang="en" sz="2000"/>
            </a:br>
            <a:r>
              <a:rPr lang="en" sz="2000"/>
              <a:t>	</a:t>
            </a:r>
            <a:r>
              <a:rPr b="1" lang="en" sz="2000"/>
              <a:t>Deadline: February 1, 2025</a:t>
            </a:r>
            <a:endParaRPr b="1" sz="2000"/>
          </a:p>
          <a:p>
            <a:pPr indent="0" lvl="0" marL="0" rtl="0" algn="l">
              <a:lnSpc>
                <a:spcPct val="95000"/>
              </a:lnSpc>
              <a:spcBef>
                <a:spcPts val="1200"/>
              </a:spcBef>
              <a:spcAft>
                <a:spcPts val="0"/>
              </a:spcAft>
              <a:buNone/>
            </a:pPr>
            <a:r>
              <a:t/>
            </a:r>
            <a:endParaRPr sz="2000"/>
          </a:p>
          <a:p>
            <a:pPr indent="0" lvl="0" marL="0" rtl="0" algn="l">
              <a:lnSpc>
                <a:spcPct val="95000"/>
              </a:lnSpc>
              <a:spcBef>
                <a:spcPts val="1200"/>
              </a:spcBef>
              <a:spcAft>
                <a:spcPts val="0"/>
              </a:spcAft>
              <a:buNone/>
            </a:pPr>
            <a:r>
              <a:rPr lang="en" sz="2000"/>
              <a:t>Ontario Universities → OPEN NOW! </a:t>
            </a:r>
            <a:r>
              <a:rPr lang="en" sz="2000" u="sng">
                <a:solidFill>
                  <a:schemeClr val="hlink"/>
                </a:solidFill>
                <a:hlinkClick r:id="rId4"/>
              </a:rPr>
              <a:t>https://www.ouac.on.ca/</a:t>
            </a:r>
            <a:br>
              <a:rPr lang="en" sz="2000"/>
            </a:br>
            <a:r>
              <a:rPr lang="en" sz="2000"/>
              <a:t>	</a:t>
            </a:r>
            <a:r>
              <a:rPr b="1" lang="en" sz="2000"/>
              <a:t>Deadline: January 15, 2025 </a:t>
            </a:r>
            <a:r>
              <a:rPr lang="en" sz="2000"/>
              <a:t>(NEW!!! NO PIN required)</a:t>
            </a:r>
            <a:br>
              <a:rPr lang="en" sz="2000"/>
            </a:br>
            <a:endParaRPr sz="2000"/>
          </a:p>
          <a:p>
            <a:pPr indent="0" lvl="0" marL="0" rtl="0" algn="l">
              <a:lnSpc>
                <a:spcPct val="95000"/>
              </a:lnSpc>
              <a:spcBef>
                <a:spcPts val="1200"/>
              </a:spcBef>
              <a:spcAft>
                <a:spcPts val="1200"/>
              </a:spcAft>
              <a:buNone/>
            </a:pPr>
            <a:r>
              <a:rPr lang="en" sz="2000"/>
              <a:t>Out-of-Province → check with individual schools (both colleges and universities) as dates may vary. Some have agreements with OUAC (Dalhousie, Concordia, McGill, Bishop’s, UBC, Simon Fraser, Victoria, Calgary) but apply to Ontario Universities first to link applications.</a:t>
            </a:r>
            <a:endParaRPr sz="2000"/>
          </a:p>
        </p:txBody>
      </p:sp>
      <p:sp>
        <p:nvSpPr>
          <p:cNvPr id="209" name="Google Shape;209;p31"/>
          <p:cNvSpPr/>
          <p:nvPr/>
        </p:nvSpPr>
        <p:spPr>
          <a:xfrm>
            <a:off x="433275" y="1538825"/>
            <a:ext cx="7203900" cy="633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p:nvPr/>
        </p:nvSpPr>
        <p:spPr>
          <a:xfrm>
            <a:off x="433275" y="2712625"/>
            <a:ext cx="7203900" cy="6333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Guidance Team</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Mr. Briglio (A-B)</a:t>
            </a:r>
            <a:br>
              <a:rPr lang="en"/>
            </a:br>
            <a:r>
              <a:rPr lang="en"/>
              <a:t>joseph.briglio@ocdsb.ca</a:t>
            </a:r>
            <a:endParaRPr/>
          </a:p>
          <a:p>
            <a:pPr indent="0" lvl="0" marL="0" rtl="0" algn="l">
              <a:spcBef>
                <a:spcPts val="1200"/>
              </a:spcBef>
              <a:spcAft>
                <a:spcPts val="0"/>
              </a:spcAft>
              <a:buNone/>
            </a:pPr>
            <a:r>
              <a:rPr b="1" lang="en"/>
              <a:t>Ms. Killen (C-J)</a:t>
            </a:r>
            <a:br>
              <a:rPr lang="en"/>
            </a:br>
            <a:r>
              <a:rPr lang="en"/>
              <a:t>laura.killen@ocdsb.ca</a:t>
            </a:r>
            <a:endParaRPr/>
          </a:p>
          <a:p>
            <a:pPr indent="0" lvl="0" marL="0" rtl="0" algn="l">
              <a:spcBef>
                <a:spcPts val="1200"/>
              </a:spcBef>
              <a:spcAft>
                <a:spcPts val="0"/>
              </a:spcAft>
              <a:buNone/>
            </a:pPr>
            <a:r>
              <a:rPr b="1" lang="en"/>
              <a:t>Ms.Tremblay (K-N)</a:t>
            </a:r>
            <a:br>
              <a:rPr lang="en"/>
            </a:br>
            <a:r>
              <a:rPr lang="en"/>
              <a:t>amy.tremblay@ocdsb.ca</a:t>
            </a:r>
            <a:endParaRPr/>
          </a:p>
          <a:p>
            <a:pPr indent="0" lvl="0" marL="0" rtl="0" algn="l">
              <a:spcBef>
                <a:spcPts val="1200"/>
              </a:spcBef>
              <a:spcAft>
                <a:spcPts val="0"/>
              </a:spcAft>
              <a:buNone/>
            </a:pPr>
            <a:r>
              <a:rPr b="1" lang="en"/>
              <a:t>Ms. Savage (O-Z)</a:t>
            </a:r>
            <a:br>
              <a:rPr lang="en"/>
            </a:br>
            <a:r>
              <a:rPr lang="en"/>
              <a:t>crystal-lee.savage@ocdsb.ca</a:t>
            </a:r>
            <a:endParaRPr/>
          </a:p>
          <a:p>
            <a:pPr indent="0" lvl="0" marL="0" rtl="0" algn="l">
              <a:spcBef>
                <a:spcPts val="1200"/>
              </a:spcBef>
              <a:spcAft>
                <a:spcPts val="1200"/>
              </a:spcAft>
              <a:buNone/>
            </a:pPr>
            <a:r>
              <a:rPr b="1" lang="en"/>
              <a:t>Ms. Schliebener - Guidance Assistant and Technician</a:t>
            </a:r>
            <a:br>
              <a:rPr lang="en"/>
            </a:br>
            <a:r>
              <a:rPr lang="en"/>
              <a:t>ghsguidance@ocdsb.ca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College: General Admission Requirements</a:t>
            </a:r>
            <a:endParaRPr b="1"/>
          </a:p>
        </p:txBody>
      </p:sp>
      <p:sp>
        <p:nvSpPr>
          <p:cNvPr id="216" name="Google Shape;216;p32"/>
          <p:cNvSpPr txBox="1"/>
          <p:nvPr>
            <p:ph idx="1" type="body"/>
          </p:nvPr>
        </p:nvSpPr>
        <p:spPr>
          <a:xfrm>
            <a:off x="387900" y="1489825"/>
            <a:ext cx="8368200" cy="339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For most </a:t>
            </a:r>
            <a:r>
              <a:rPr b="1" lang="en" sz="1900" u="sng"/>
              <a:t>Certificate or Diploma Programs</a:t>
            </a:r>
            <a:r>
              <a:rPr lang="en" sz="1900"/>
              <a:t>:</a:t>
            </a:r>
            <a:endParaRPr sz="1900"/>
          </a:p>
          <a:p>
            <a:pPr indent="-349250" lvl="0" marL="457200" rtl="0" algn="l">
              <a:spcBef>
                <a:spcPts val="1200"/>
              </a:spcBef>
              <a:spcAft>
                <a:spcPts val="0"/>
              </a:spcAft>
              <a:buSzPts val="1900"/>
              <a:buChar char="●"/>
            </a:pPr>
            <a:r>
              <a:rPr lang="en" sz="1900"/>
              <a:t>OSSD - Ontario Secondary School Diploma + </a:t>
            </a:r>
            <a:r>
              <a:rPr b="1" lang="en" sz="1900">
                <a:solidFill>
                  <a:schemeClr val="accent5"/>
                </a:solidFill>
              </a:rPr>
              <a:t>ENG4C</a:t>
            </a:r>
            <a:r>
              <a:rPr lang="en" sz="1900"/>
              <a:t> </a:t>
            </a:r>
            <a:endParaRPr sz="1900"/>
          </a:p>
          <a:p>
            <a:pPr indent="-349250" lvl="0" marL="457200" rtl="0" algn="l">
              <a:spcBef>
                <a:spcPts val="0"/>
              </a:spcBef>
              <a:spcAft>
                <a:spcPts val="0"/>
              </a:spcAft>
              <a:buSzPts val="1900"/>
              <a:buChar char="●"/>
            </a:pPr>
            <a:r>
              <a:rPr lang="en" sz="1900"/>
              <a:t>Specific Grade 11 or 12 courses may be required (ie.Health Sciences)</a:t>
            </a:r>
            <a:endParaRPr sz="1900"/>
          </a:p>
          <a:p>
            <a:pPr indent="-349250" lvl="0" marL="457200" rtl="0" algn="l">
              <a:spcBef>
                <a:spcPts val="0"/>
              </a:spcBef>
              <a:spcAft>
                <a:spcPts val="0"/>
              </a:spcAft>
              <a:buSzPts val="1900"/>
              <a:buChar char="●"/>
            </a:pPr>
            <a:r>
              <a:rPr lang="en" sz="1900"/>
              <a:t>Supplementary applications may be required for specific programs (ie. portfolio, audition, entrance exam, police record check) and possibly TOEFL/IELTS for English Language Learners </a:t>
            </a:r>
            <a:endParaRPr sz="1900"/>
          </a:p>
          <a:p>
            <a:pPr indent="0" lvl="0" marL="0" rtl="0" algn="l">
              <a:spcBef>
                <a:spcPts val="1200"/>
              </a:spcBef>
              <a:spcAft>
                <a:spcPts val="1200"/>
              </a:spcAft>
              <a:buNone/>
            </a:pPr>
            <a:r>
              <a:rPr lang="en" sz="1900"/>
              <a:t>Some colleges also offer </a:t>
            </a:r>
            <a:r>
              <a:rPr b="1" lang="en" sz="1900"/>
              <a:t>DEGREE</a:t>
            </a:r>
            <a:r>
              <a:rPr lang="en" sz="1900"/>
              <a:t> Programs (ie.Algonquin) that have different requirements.</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87900" y="555600"/>
            <a:ext cx="2808000" cy="10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2360"/>
          </a:p>
          <a:p>
            <a:pPr indent="0" lvl="0" marL="0" rtl="0" algn="l">
              <a:spcBef>
                <a:spcPts val="0"/>
              </a:spcBef>
              <a:spcAft>
                <a:spcPts val="0"/>
              </a:spcAft>
              <a:buSzPts val="990"/>
              <a:buNone/>
            </a:pPr>
            <a:r>
              <a:rPr b="1" lang="en" sz="2360"/>
              <a:t>Applying to </a:t>
            </a:r>
            <a:br>
              <a:rPr b="1" lang="en" sz="2360"/>
            </a:br>
            <a:r>
              <a:rPr b="1" lang="en" sz="2360"/>
              <a:t>Ontario Colleges</a:t>
            </a:r>
            <a:endParaRPr b="1" sz="2360"/>
          </a:p>
          <a:p>
            <a:pPr indent="0" lvl="0" marL="0" rtl="0" algn="l">
              <a:spcBef>
                <a:spcPts val="0"/>
              </a:spcBef>
              <a:spcAft>
                <a:spcPts val="0"/>
              </a:spcAft>
              <a:buSzPts val="990"/>
              <a:buNone/>
            </a:pPr>
            <a:r>
              <a:rPr b="1" lang="en" sz="2360"/>
              <a:t>                    (OCAS)</a:t>
            </a:r>
            <a:endParaRPr b="1" sz="2360"/>
          </a:p>
        </p:txBody>
      </p:sp>
      <p:sp>
        <p:nvSpPr>
          <p:cNvPr id="222" name="Google Shape;222;p33"/>
          <p:cNvSpPr txBox="1"/>
          <p:nvPr>
            <p:ph idx="1" type="body"/>
          </p:nvPr>
        </p:nvSpPr>
        <p:spPr>
          <a:xfrm>
            <a:off x="387900" y="1836600"/>
            <a:ext cx="2808000" cy="29631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lang="en" sz="2400">
                <a:latin typeface="Roboto Slab"/>
                <a:ea typeface="Roboto Slab"/>
                <a:cs typeface="Roboto Slab"/>
                <a:sym typeface="Roboto Slab"/>
              </a:rPr>
              <a:t>Apply @ </a:t>
            </a:r>
            <a:r>
              <a:rPr lang="en" sz="2400" u="sng">
                <a:solidFill>
                  <a:schemeClr val="accent5"/>
                </a:solidFill>
                <a:latin typeface="Roboto Slab"/>
                <a:ea typeface="Roboto Slab"/>
                <a:cs typeface="Roboto Slab"/>
                <a:sym typeface="Roboto Slab"/>
                <a:hlinkClick r:id="rId3">
                  <a:extLst>
                    <a:ext uri="{A12FA001-AC4F-418D-AE19-62706E023703}">
                      <ahyp:hlinkClr val="tx"/>
                    </a:ext>
                  </a:extLst>
                </a:hlinkClick>
              </a:rPr>
              <a:t>ontariocolleges.ca</a:t>
            </a:r>
            <a:br>
              <a:rPr lang="en" sz="1800"/>
            </a:br>
            <a:endParaRPr sz="1800"/>
          </a:p>
          <a:p>
            <a:pPr indent="-334327" lvl="0" marL="457200" rtl="0" algn="l">
              <a:spcBef>
                <a:spcPts val="0"/>
              </a:spcBef>
              <a:spcAft>
                <a:spcPts val="0"/>
              </a:spcAft>
              <a:buSzPct val="100000"/>
              <a:buChar char="●"/>
            </a:pPr>
            <a:r>
              <a:rPr lang="en" sz="1800"/>
              <a:t>Use this application for all Ontario College programs</a:t>
            </a:r>
            <a:br>
              <a:rPr lang="en" sz="1800"/>
            </a:br>
            <a:endParaRPr sz="1800"/>
          </a:p>
          <a:p>
            <a:pPr indent="-334327" lvl="0" marL="457200" rtl="0" algn="l">
              <a:spcBef>
                <a:spcPts val="0"/>
              </a:spcBef>
              <a:spcAft>
                <a:spcPts val="0"/>
              </a:spcAft>
              <a:buSzPct val="100000"/>
              <a:buChar char="●"/>
            </a:pPr>
            <a:r>
              <a:rPr lang="en" sz="1800"/>
              <a:t>For out-of-province colleges, apply directly on their website</a:t>
            </a:r>
            <a:endParaRPr sz="1800"/>
          </a:p>
        </p:txBody>
      </p:sp>
      <p:pic>
        <p:nvPicPr>
          <p:cNvPr descr="Learn how to apply to public colleges in Ontario using our online application.&#10;&#10;Questions about your application?&#10;&#10;Reach out to us:&#10;Live chat at ontariocolleges.ca&#10;ask-us@ontariocolleges.ca&#10;1-888-892-2228" id="223" name="Google Shape;223;p33" title="How to Apply to Public Colleges in Ontario">
            <a:hlinkClick r:id="rId4"/>
          </p:cNvPr>
          <p:cNvPicPr preferRelativeResize="0"/>
          <p:nvPr/>
        </p:nvPicPr>
        <p:blipFill>
          <a:blip r:embed="rId5">
            <a:alphaModFix/>
          </a:blip>
          <a:stretch>
            <a:fillRect/>
          </a:stretch>
        </p:blipFill>
        <p:spPr>
          <a:xfrm>
            <a:off x="3606300" y="555600"/>
            <a:ext cx="5282476" cy="396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College: What you need to apply </a:t>
            </a:r>
            <a:endParaRPr b="1"/>
          </a:p>
        </p:txBody>
      </p:sp>
      <p:sp>
        <p:nvSpPr>
          <p:cNvPr id="229" name="Google Shape;229;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Consider making a non-ocdsb email account </a:t>
            </a:r>
            <a:endParaRPr sz="2100"/>
          </a:p>
          <a:p>
            <a:pPr indent="-361950" lvl="0" marL="457200" rtl="0" algn="l">
              <a:spcBef>
                <a:spcPts val="0"/>
              </a:spcBef>
              <a:spcAft>
                <a:spcPts val="0"/>
              </a:spcAft>
              <a:buSzPts val="2100"/>
              <a:buChar char="●"/>
            </a:pPr>
            <a:r>
              <a:rPr lang="en" sz="2100"/>
              <a:t>Create an account using your legal name as it appears on your legal documents (ie.Health Card, PR Card, etc). </a:t>
            </a:r>
            <a:endParaRPr sz="2100"/>
          </a:p>
          <a:p>
            <a:pPr indent="-361950" lvl="0" marL="457200" rtl="0" algn="l">
              <a:spcBef>
                <a:spcPts val="0"/>
              </a:spcBef>
              <a:spcAft>
                <a:spcPts val="0"/>
              </a:spcAft>
              <a:buSzPts val="2100"/>
              <a:buChar char="●"/>
            </a:pPr>
            <a:r>
              <a:rPr lang="en" sz="2100"/>
              <a:t>OEN (Ontario Education Number) - found on report cards and credit counselling summaries</a:t>
            </a:r>
            <a:endParaRPr sz="2100"/>
          </a:p>
          <a:p>
            <a:pPr indent="-361950" lvl="0" marL="457200" rtl="0" algn="l">
              <a:spcBef>
                <a:spcPts val="0"/>
              </a:spcBef>
              <a:spcAft>
                <a:spcPts val="0"/>
              </a:spcAft>
              <a:buSzPts val="2100"/>
              <a:buChar char="●"/>
            </a:pPr>
            <a:r>
              <a:rPr lang="en" sz="2100"/>
              <a:t>Payments can be done online, by phone or certified cheque</a:t>
            </a:r>
            <a:br>
              <a:rPr lang="en" sz="2100"/>
            </a:br>
            <a:endParaRPr sz="2100"/>
          </a:p>
          <a:p>
            <a:pPr indent="-361950" lvl="0" marL="457200" rtl="0" algn="l">
              <a:spcBef>
                <a:spcPts val="0"/>
              </a:spcBef>
              <a:spcAft>
                <a:spcPts val="0"/>
              </a:spcAft>
              <a:buSzPts val="2100"/>
              <a:buChar char="●"/>
            </a:pPr>
            <a:r>
              <a:rPr b="1" lang="en" sz="2100" u="sng"/>
              <a:t>COST</a:t>
            </a:r>
            <a:r>
              <a:rPr lang="en" sz="2100"/>
              <a:t>: $150 for 5 Program choices (no more than 3/college)</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College: Application TIPS</a:t>
            </a:r>
            <a:endParaRPr b="1"/>
          </a:p>
        </p:txBody>
      </p:sp>
      <p:sp>
        <p:nvSpPr>
          <p:cNvPr id="235" name="Google Shape;235;p35"/>
          <p:cNvSpPr txBox="1"/>
          <p:nvPr>
            <p:ph idx="1" type="body"/>
          </p:nvPr>
        </p:nvSpPr>
        <p:spPr>
          <a:xfrm>
            <a:off x="387900" y="1489825"/>
            <a:ext cx="8368200" cy="3519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Record your username/password and security answers</a:t>
            </a:r>
            <a:br>
              <a:rPr lang="en" sz="2000"/>
            </a:br>
            <a:endParaRPr sz="2000"/>
          </a:p>
          <a:p>
            <a:pPr indent="-355600" lvl="0" marL="457200" rtl="0" algn="l">
              <a:spcBef>
                <a:spcPts val="0"/>
              </a:spcBef>
              <a:spcAft>
                <a:spcPts val="0"/>
              </a:spcAft>
              <a:buSzPts val="2000"/>
              <a:buChar char="●"/>
            </a:pPr>
            <a:r>
              <a:rPr lang="en" sz="2000"/>
              <a:t>Some programs are “Highly Competitive” </a:t>
            </a:r>
            <a:endParaRPr sz="2000"/>
          </a:p>
          <a:p>
            <a:pPr indent="-330200" lvl="1" marL="914400" rtl="0" algn="l">
              <a:spcBef>
                <a:spcPts val="0"/>
              </a:spcBef>
              <a:spcAft>
                <a:spcPts val="0"/>
              </a:spcAft>
              <a:buSzPts val="1600"/>
              <a:buChar char="○"/>
            </a:pPr>
            <a:r>
              <a:rPr lang="en" sz="1600"/>
              <a:t>Verify additional requirements (ie. Health Sciences → HPAT test )</a:t>
            </a:r>
            <a:br>
              <a:rPr lang="en" sz="1600"/>
            </a:br>
            <a:endParaRPr sz="1600"/>
          </a:p>
          <a:p>
            <a:pPr indent="-355600" lvl="0" marL="457200" rtl="0" algn="l">
              <a:spcBef>
                <a:spcPts val="0"/>
              </a:spcBef>
              <a:spcAft>
                <a:spcPts val="0"/>
              </a:spcAft>
              <a:buSzPts val="2000"/>
              <a:buChar char="●"/>
            </a:pPr>
            <a:r>
              <a:rPr lang="en" sz="2000"/>
              <a:t>Don’t be shy to reach out to the college if you have questions</a:t>
            </a:r>
            <a:br>
              <a:rPr lang="en" sz="2000"/>
            </a:br>
            <a:endParaRPr sz="2000"/>
          </a:p>
          <a:p>
            <a:pPr indent="-355600" lvl="0" marL="457200" rtl="0" algn="l">
              <a:spcBef>
                <a:spcPts val="0"/>
              </a:spcBef>
              <a:spcAft>
                <a:spcPts val="0"/>
              </a:spcAft>
              <a:buSzPts val="2000"/>
              <a:buChar char="●"/>
            </a:pPr>
            <a:r>
              <a:rPr lang="en" sz="2000"/>
              <a:t>Have a back-up plan!</a:t>
            </a:r>
            <a:endParaRPr sz="2000"/>
          </a:p>
          <a:p>
            <a:pPr indent="-330200" lvl="1" marL="914400" rtl="0" algn="l">
              <a:spcBef>
                <a:spcPts val="0"/>
              </a:spcBef>
              <a:spcAft>
                <a:spcPts val="0"/>
              </a:spcAft>
              <a:buSzPts val="1600"/>
              <a:buChar char="○"/>
            </a:pPr>
            <a:r>
              <a:rPr lang="en" sz="1600"/>
              <a:t>The fee covers 5 Program Choices - apply to at least 3 programs</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College: Important Dates</a:t>
            </a:r>
            <a:endParaRPr b="1"/>
          </a:p>
        </p:txBody>
      </p:sp>
      <p:sp>
        <p:nvSpPr>
          <p:cNvPr id="241" name="Google Shape;241;p36"/>
          <p:cNvSpPr txBox="1"/>
          <p:nvPr>
            <p:ph idx="1" type="body"/>
          </p:nvPr>
        </p:nvSpPr>
        <p:spPr>
          <a:xfrm>
            <a:off x="387900" y="1489825"/>
            <a:ext cx="8368200" cy="3393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Applications are open NOW - you can start applying. Some colleges may send </a:t>
            </a:r>
            <a:r>
              <a:rPr lang="en" sz="1900"/>
              <a:t>early offers even in November.</a:t>
            </a:r>
            <a:br>
              <a:rPr lang="en" sz="1900"/>
            </a:br>
            <a:endParaRPr sz="1900"/>
          </a:p>
          <a:p>
            <a:pPr indent="-349250" lvl="0" marL="457200" rtl="0" algn="l">
              <a:spcBef>
                <a:spcPts val="0"/>
              </a:spcBef>
              <a:spcAft>
                <a:spcPts val="0"/>
              </a:spcAft>
              <a:buSzPts val="1900"/>
              <a:buChar char="●"/>
            </a:pPr>
            <a:r>
              <a:rPr b="1" lang="en" sz="1900"/>
              <a:t>February 1, 2025 </a:t>
            </a:r>
            <a:r>
              <a:rPr lang="en" sz="1900"/>
              <a:t>→ Deadline for Equal Consideration</a:t>
            </a:r>
            <a:br>
              <a:rPr lang="en" sz="1900"/>
            </a:br>
            <a:endParaRPr sz="1900"/>
          </a:p>
          <a:p>
            <a:pPr indent="-349250" lvl="0" marL="457200" rtl="0" algn="l">
              <a:spcBef>
                <a:spcPts val="0"/>
              </a:spcBef>
              <a:spcAft>
                <a:spcPts val="0"/>
              </a:spcAft>
              <a:buSzPts val="1900"/>
              <a:buChar char="●"/>
            </a:pPr>
            <a:r>
              <a:rPr b="1" lang="en" sz="1900"/>
              <a:t>May 1, 2025</a:t>
            </a:r>
            <a:r>
              <a:rPr lang="en" sz="1900"/>
              <a:t> → Accept your offer by this date (unless offer is made after May 1)</a:t>
            </a:r>
            <a:br>
              <a:rPr lang="en" sz="1900"/>
            </a:br>
            <a:endParaRPr sz="1900"/>
          </a:p>
          <a:p>
            <a:pPr indent="-349250" lvl="0" marL="457200" rtl="0" algn="l">
              <a:spcBef>
                <a:spcPts val="0"/>
              </a:spcBef>
              <a:spcAft>
                <a:spcPts val="0"/>
              </a:spcAft>
              <a:buSzPts val="1900"/>
              <a:buChar char="●"/>
            </a:pPr>
            <a:r>
              <a:rPr b="1" lang="en" sz="1900"/>
              <a:t>Mid-</a:t>
            </a:r>
            <a:r>
              <a:rPr b="1" lang="en" sz="1900"/>
              <a:t>June 2025</a:t>
            </a:r>
            <a:r>
              <a:rPr lang="en" sz="1900"/>
              <a:t> → Non-refundable tuition deposit (varies in date/amount by college). If this is not paid, you can lose your offer.</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University</a:t>
            </a:r>
            <a:r>
              <a:rPr b="1" lang="en"/>
              <a:t>: General Admission Requirements</a:t>
            </a:r>
            <a:endParaRPr b="1"/>
          </a:p>
        </p:txBody>
      </p:sp>
      <p:sp>
        <p:nvSpPr>
          <p:cNvPr id="247" name="Google Shape;247;p37"/>
          <p:cNvSpPr txBox="1"/>
          <p:nvPr>
            <p:ph idx="1" type="body"/>
          </p:nvPr>
        </p:nvSpPr>
        <p:spPr>
          <a:xfrm>
            <a:off x="387900" y="1244125"/>
            <a:ext cx="8368200" cy="36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For most </a:t>
            </a:r>
            <a:r>
              <a:rPr b="1" lang="en" sz="2000" u="sng"/>
              <a:t>University or College DEGREE Programs</a:t>
            </a:r>
            <a:r>
              <a:rPr lang="en" sz="2000"/>
              <a:t> :</a:t>
            </a:r>
            <a:endParaRPr sz="2000"/>
          </a:p>
          <a:p>
            <a:pPr indent="-349250" lvl="0" marL="457200" rtl="0" algn="l">
              <a:spcBef>
                <a:spcPts val="1200"/>
              </a:spcBef>
              <a:spcAft>
                <a:spcPts val="0"/>
              </a:spcAft>
              <a:buSzPts val="1900"/>
              <a:buChar char="●"/>
            </a:pPr>
            <a:r>
              <a:rPr lang="en" sz="2000"/>
              <a:t>OSSD - Ontario Secondary School Diploma + </a:t>
            </a:r>
            <a:r>
              <a:rPr lang="en" sz="2000"/>
              <a:t>Six (6) Grade 12 courses at the </a:t>
            </a:r>
            <a:r>
              <a:rPr b="1" lang="en" sz="2000">
                <a:solidFill>
                  <a:schemeClr val="accent5"/>
                </a:solidFill>
              </a:rPr>
              <a:t>U/M*</a:t>
            </a:r>
            <a:r>
              <a:rPr lang="en" sz="2000"/>
              <a:t> level including </a:t>
            </a:r>
            <a:r>
              <a:rPr b="1" lang="en" sz="2000">
                <a:solidFill>
                  <a:schemeClr val="accent5"/>
                </a:solidFill>
              </a:rPr>
              <a:t>ENG4U</a:t>
            </a:r>
            <a:r>
              <a:rPr lang="en" sz="2000"/>
              <a:t> + any other required courses (used to calculate average)</a:t>
            </a:r>
            <a:br>
              <a:rPr lang="en" sz="2000"/>
            </a:br>
            <a:r>
              <a:rPr i="1" lang="en" sz="1600">
                <a:solidFill>
                  <a:schemeClr val="accent5"/>
                </a:solidFill>
              </a:rPr>
              <a:t>*Check each school - some require a minimum number of 4U courses (McGill requires 4, Queen’s requires 3, etc.)</a:t>
            </a:r>
            <a:br>
              <a:rPr lang="en" sz="2000"/>
            </a:br>
            <a:endParaRPr sz="2000"/>
          </a:p>
          <a:p>
            <a:pPr indent="-355600" lvl="0" marL="457200" rtl="0" algn="l">
              <a:spcBef>
                <a:spcPts val="0"/>
              </a:spcBef>
              <a:spcAft>
                <a:spcPts val="0"/>
              </a:spcAft>
              <a:buSzPts val="2000"/>
              <a:buChar char="●"/>
            </a:pPr>
            <a:r>
              <a:rPr lang="en" sz="2000"/>
              <a:t>Supplementary applications may be required for specific programs (ie. portfolio, audition, entrance exam, police record check) and possibly TOEFL/IELTS for English Language Learners</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University: General Admission Requirements</a:t>
            </a:r>
            <a:endParaRPr b="1"/>
          </a:p>
        </p:txBody>
      </p:sp>
      <p:sp>
        <p:nvSpPr>
          <p:cNvPr id="253" name="Google Shape;253;p38"/>
          <p:cNvSpPr txBox="1"/>
          <p:nvPr>
            <p:ph idx="1" type="body"/>
          </p:nvPr>
        </p:nvSpPr>
        <p:spPr>
          <a:xfrm>
            <a:off x="387900" y="1342150"/>
            <a:ext cx="8368200" cy="3540600"/>
          </a:xfrm>
          <a:prstGeom prst="rect">
            <a:avLst/>
          </a:prstGeom>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Char char="●"/>
            </a:pPr>
            <a:r>
              <a:rPr b="1" i="1" lang="en" sz="2500"/>
              <a:t>You </a:t>
            </a:r>
            <a:r>
              <a:rPr b="1" i="1" lang="en" sz="2500" u="sng">
                <a:solidFill>
                  <a:schemeClr val="accent5"/>
                </a:solidFill>
              </a:rPr>
              <a:t>cannot</a:t>
            </a:r>
            <a:r>
              <a:rPr b="1" i="1" lang="en" sz="2500"/>
              <a:t> apply for Early Admission</a:t>
            </a:r>
            <a:endParaRPr b="1" i="1" sz="2500"/>
          </a:p>
          <a:p>
            <a:pPr indent="-355600" lvl="1" marL="914400" rtl="0" algn="l">
              <a:lnSpc>
                <a:spcPct val="80000"/>
              </a:lnSpc>
              <a:spcBef>
                <a:spcPts val="0"/>
              </a:spcBef>
              <a:spcAft>
                <a:spcPts val="0"/>
              </a:spcAft>
              <a:buSzPts val="2000"/>
              <a:buChar char="○"/>
            </a:pPr>
            <a:r>
              <a:rPr lang="en" sz="2000"/>
              <a:t>Based on exceptionally high Grade 11 marks or first semester Grade 12 marks</a:t>
            </a:r>
            <a:endParaRPr sz="2000"/>
          </a:p>
          <a:p>
            <a:pPr indent="-342900" lvl="1" marL="914400" rtl="0" algn="l">
              <a:lnSpc>
                <a:spcPct val="80000"/>
              </a:lnSpc>
              <a:spcBef>
                <a:spcPts val="0"/>
              </a:spcBef>
              <a:spcAft>
                <a:spcPts val="0"/>
              </a:spcAft>
              <a:buSzPts val="1800"/>
              <a:buChar char="○"/>
            </a:pPr>
            <a:r>
              <a:rPr lang="en" sz="2000"/>
              <a:t>A conditional offer of acceptance is </a:t>
            </a:r>
            <a:r>
              <a:rPr lang="en" sz="2000" u="sng"/>
              <a:t>not </a:t>
            </a:r>
            <a:r>
              <a:rPr lang="en" sz="2000"/>
              <a:t>a guarantee; the offer can be rescinded if final Grade 12 grades do not meet the required standard.</a:t>
            </a:r>
            <a:endParaRPr sz="1800"/>
          </a:p>
          <a:p>
            <a:pPr indent="-361950" lvl="0" marL="457200" rtl="0" algn="l">
              <a:lnSpc>
                <a:spcPct val="100000"/>
              </a:lnSpc>
              <a:spcBef>
                <a:spcPts val="640"/>
              </a:spcBef>
              <a:spcAft>
                <a:spcPts val="0"/>
              </a:spcAft>
              <a:buSzPts val="2100"/>
              <a:buChar char="●"/>
            </a:pPr>
            <a:r>
              <a:rPr lang="en" sz="2100"/>
              <a:t>Arts programs hear earlier than those who have portfolio, auditions, or Calculus as a prerequisite.</a:t>
            </a:r>
            <a:endParaRPr sz="2100">
              <a:solidFill>
                <a:srgbClr val="000000"/>
              </a:solidFill>
            </a:endParaRPr>
          </a:p>
          <a:p>
            <a:pPr indent="-361950" lvl="0" marL="457200" rtl="0" algn="l">
              <a:lnSpc>
                <a:spcPct val="100000"/>
              </a:lnSpc>
              <a:spcBef>
                <a:spcPts val="640"/>
              </a:spcBef>
              <a:spcAft>
                <a:spcPts val="0"/>
              </a:spcAft>
              <a:buSzPts val="2100"/>
              <a:buChar char="●"/>
            </a:pPr>
            <a:r>
              <a:rPr lang="en" sz="2100"/>
              <a:t>Maritime Universities respond earlier but their deadline to accept an offer is before Ontario Universities send out their acceptances in April.</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9"/>
          <p:cNvPicPr preferRelativeResize="0"/>
          <p:nvPr/>
        </p:nvPicPr>
        <p:blipFill>
          <a:blip r:embed="rId3">
            <a:alphaModFix/>
          </a:blip>
          <a:stretch>
            <a:fillRect/>
          </a:stretch>
        </p:blipFill>
        <p:spPr>
          <a:xfrm>
            <a:off x="2770175" y="1681262"/>
            <a:ext cx="6309100" cy="2621612"/>
          </a:xfrm>
          <a:prstGeom prst="rect">
            <a:avLst/>
          </a:prstGeom>
          <a:noFill/>
          <a:ln>
            <a:noFill/>
          </a:ln>
        </p:spPr>
      </p:pic>
      <p:sp>
        <p:nvSpPr>
          <p:cNvPr id="259" name="Google Shape;259;p39"/>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en" sz="2060"/>
              <a:t>Applying to </a:t>
            </a:r>
            <a:br>
              <a:rPr b="1" lang="en" sz="2060"/>
            </a:br>
            <a:r>
              <a:rPr b="1" lang="en" sz="2060"/>
              <a:t>Ontario Universities</a:t>
            </a:r>
            <a:endParaRPr b="1" sz="2060"/>
          </a:p>
        </p:txBody>
      </p:sp>
      <p:sp>
        <p:nvSpPr>
          <p:cNvPr id="260" name="Google Shape;260;p39"/>
          <p:cNvSpPr txBox="1"/>
          <p:nvPr>
            <p:ph idx="1" type="body"/>
          </p:nvPr>
        </p:nvSpPr>
        <p:spPr>
          <a:xfrm>
            <a:off x="206675" y="1629475"/>
            <a:ext cx="2563500" cy="2963100"/>
          </a:xfrm>
          <a:prstGeom prst="rect">
            <a:avLst/>
          </a:prstGeom>
        </p:spPr>
        <p:txBody>
          <a:bodyPr anchorCtr="0" anchor="t" bIns="91425" lIns="91425" spcFirstLastPara="1" rIns="91425" wrap="square" tIns="91425">
            <a:normAutofit fontScale="77500"/>
          </a:bodyPr>
          <a:lstStyle/>
          <a:p>
            <a:pPr indent="0" lvl="0" marL="0" rtl="0" algn="l">
              <a:lnSpc>
                <a:spcPct val="100000"/>
              </a:lnSpc>
              <a:spcBef>
                <a:spcPts val="0"/>
              </a:spcBef>
              <a:spcAft>
                <a:spcPts val="0"/>
              </a:spcAft>
              <a:buNone/>
            </a:pPr>
            <a:r>
              <a:rPr lang="en" sz="2047">
                <a:latin typeface="Roboto Slab"/>
                <a:ea typeface="Roboto Slab"/>
                <a:cs typeface="Roboto Slab"/>
                <a:sym typeface="Roboto Slab"/>
              </a:rPr>
              <a:t>Apply @ </a:t>
            </a:r>
            <a:r>
              <a:rPr lang="en" sz="2047" u="sng">
                <a:solidFill>
                  <a:schemeClr val="hlink"/>
                </a:solidFill>
                <a:latin typeface="Roboto Slab"/>
                <a:ea typeface="Roboto Slab"/>
                <a:cs typeface="Roboto Slab"/>
                <a:sym typeface="Roboto Slab"/>
                <a:hlinkClick r:id="rId4"/>
              </a:rPr>
              <a:t>https://www.ouac.on.ca/</a:t>
            </a:r>
            <a:br>
              <a:rPr lang="en" sz="1800"/>
            </a:br>
            <a:endParaRPr sz="1800"/>
          </a:p>
          <a:p>
            <a:pPr indent="-317182" lvl="0" marL="457200" rtl="0" algn="l">
              <a:spcBef>
                <a:spcPts val="0"/>
              </a:spcBef>
              <a:spcAft>
                <a:spcPts val="0"/>
              </a:spcAft>
              <a:buSzPct val="100000"/>
              <a:buChar char="●"/>
            </a:pPr>
            <a:r>
              <a:rPr lang="en" sz="1800"/>
              <a:t>Use this application for all Ontario University and some College DEGREE programs</a:t>
            </a:r>
            <a:br>
              <a:rPr lang="en" sz="1800"/>
            </a:br>
            <a:endParaRPr sz="1800"/>
          </a:p>
          <a:p>
            <a:pPr indent="-317182" lvl="0" marL="457200" rtl="0" algn="l">
              <a:spcBef>
                <a:spcPts val="0"/>
              </a:spcBef>
              <a:spcAft>
                <a:spcPts val="0"/>
              </a:spcAft>
              <a:buSzPct val="100000"/>
              <a:buChar char="●"/>
            </a:pPr>
            <a:r>
              <a:rPr lang="en" sz="1800"/>
              <a:t>For out-of-province colleges, apply directly on their website</a:t>
            </a:r>
            <a:endParaRPr sz="1800"/>
          </a:p>
        </p:txBody>
      </p:sp>
      <p:cxnSp>
        <p:nvCxnSpPr>
          <p:cNvPr id="261" name="Google Shape;261;p39"/>
          <p:cNvCxnSpPr/>
          <p:nvPr/>
        </p:nvCxnSpPr>
        <p:spPr>
          <a:xfrm flipH="1">
            <a:off x="3855875" y="1762275"/>
            <a:ext cx="885300" cy="2029800"/>
          </a:xfrm>
          <a:prstGeom prst="straightConnector1">
            <a:avLst/>
          </a:prstGeom>
          <a:noFill/>
          <a:ln cap="flat" cmpd="sng" w="38100">
            <a:solidFill>
              <a:schemeClr val="accent5"/>
            </a:solidFill>
            <a:prstDash val="solid"/>
            <a:round/>
            <a:headEnd len="med" w="med" type="none"/>
            <a:tailEnd len="med" w="med" type="triangle"/>
          </a:ln>
        </p:spPr>
      </p:cxnSp>
      <p:sp>
        <p:nvSpPr>
          <p:cNvPr id="262" name="Google Shape;262;p39"/>
          <p:cNvSpPr txBox="1"/>
          <p:nvPr/>
        </p:nvSpPr>
        <p:spPr>
          <a:xfrm>
            <a:off x="4615975" y="935325"/>
            <a:ext cx="261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Use </a:t>
            </a:r>
            <a:r>
              <a:rPr b="1" lang="en">
                <a:solidFill>
                  <a:schemeClr val="dk1"/>
                </a:solidFill>
                <a:latin typeface="Roboto"/>
                <a:ea typeface="Roboto"/>
                <a:cs typeface="Roboto"/>
                <a:sym typeface="Roboto"/>
              </a:rPr>
              <a:t>UNDERGRAD</a:t>
            </a:r>
            <a:r>
              <a:rPr lang="en">
                <a:solidFill>
                  <a:schemeClr val="dk1"/>
                </a:solidFill>
                <a:latin typeface="Roboto"/>
                <a:ea typeface="Roboto"/>
                <a:cs typeface="Roboto"/>
                <a:sym typeface="Roboto"/>
              </a:rPr>
              <a:t> if you are currently in high school</a:t>
            </a:r>
            <a:endParaRPr>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cxnSp>
        <p:nvCxnSpPr>
          <p:cNvPr id="267" name="Google Shape;267;p40"/>
          <p:cNvCxnSpPr/>
          <p:nvPr/>
        </p:nvCxnSpPr>
        <p:spPr>
          <a:xfrm flipH="1">
            <a:off x="7165475" y="2068075"/>
            <a:ext cx="992400" cy="823800"/>
          </a:xfrm>
          <a:prstGeom prst="straightConnector1">
            <a:avLst/>
          </a:prstGeom>
          <a:noFill/>
          <a:ln cap="flat" cmpd="sng" w="38100">
            <a:solidFill>
              <a:schemeClr val="accent5"/>
            </a:solidFill>
            <a:prstDash val="solid"/>
            <a:round/>
            <a:headEnd len="med" w="med" type="none"/>
            <a:tailEnd len="med" w="med" type="triangle"/>
          </a:ln>
        </p:spPr>
      </p:cxnSp>
      <p:sp>
        <p:nvSpPr>
          <p:cNvPr id="268" name="Google Shape;268;p40"/>
          <p:cNvSpPr txBox="1"/>
          <p:nvPr/>
        </p:nvSpPr>
        <p:spPr>
          <a:xfrm>
            <a:off x="4572000" y="380525"/>
            <a:ext cx="20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a:ea typeface="Roboto"/>
                <a:cs typeface="Roboto"/>
                <a:sym typeface="Roboto"/>
              </a:rPr>
              <a:t>Make an account</a:t>
            </a:r>
            <a:endParaRPr b="1">
              <a:solidFill>
                <a:schemeClr val="dk1"/>
              </a:solidFill>
              <a:latin typeface="Roboto"/>
              <a:ea typeface="Roboto"/>
              <a:cs typeface="Roboto"/>
              <a:sym typeface="Roboto"/>
            </a:endParaRPr>
          </a:p>
        </p:txBody>
      </p:sp>
      <p:pic>
        <p:nvPicPr>
          <p:cNvPr id="269" name="Google Shape;269;p40"/>
          <p:cNvPicPr preferRelativeResize="0"/>
          <p:nvPr/>
        </p:nvPicPr>
        <p:blipFill>
          <a:blip r:embed="rId3">
            <a:alphaModFix/>
          </a:blip>
          <a:stretch>
            <a:fillRect/>
          </a:stretch>
        </p:blipFill>
        <p:spPr>
          <a:xfrm>
            <a:off x="944300" y="1225448"/>
            <a:ext cx="7255398" cy="3298226"/>
          </a:xfrm>
          <a:prstGeom prst="rect">
            <a:avLst/>
          </a:prstGeom>
          <a:noFill/>
          <a:ln>
            <a:noFill/>
          </a:ln>
        </p:spPr>
      </p:pic>
      <p:cxnSp>
        <p:nvCxnSpPr>
          <p:cNvPr id="270" name="Google Shape;270;p40"/>
          <p:cNvCxnSpPr/>
          <p:nvPr/>
        </p:nvCxnSpPr>
        <p:spPr>
          <a:xfrm>
            <a:off x="4686100" y="768075"/>
            <a:ext cx="134100" cy="1588800"/>
          </a:xfrm>
          <a:prstGeom prst="straightConnector1">
            <a:avLst/>
          </a:prstGeom>
          <a:noFill/>
          <a:ln cap="flat" cmpd="sng" w="38100">
            <a:solidFill>
              <a:schemeClr val="accent5"/>
            </a:solidFill>
            <a:prstDash val="solid"/>
            <a:round/>
            <a:headEnd len="med" w="med" type="none"/>
            <a:tailEnd len="med" w="med" type="triangle"/>
          </a:ln>
        </p:spPr>
      </p:cxnSp>
      <p:sp>
        <p:nvSpPr>
          <p:cNvPr id="271" name="Google Shape;271;p40"/>
          <p:cNvSpPr txBox="1"/>
          <p:nvPr/>
        </p:nvSpPr>
        <p:spPr>
          <a:xfrm>
            <a:off x="1708725" y="4601350"/>
            <a:ext cx="55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How-to Videos: https://www.ouac.on.ca/videos/how-to-videos/</a:t>
            </a:r>
            <a:endParaRPr>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nvSpPr>
        <p:spPr>
          <a:xfrm>
            <a:off x="137375" y="2171550"/>
            <a:ext cx="1309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Roboto"/>
                <a:ea typeface="Roboto"/>
                <a:cs typeface="Roboto"/>
                <a:sym typeface="Roboto"/>
              </a:rPr>
              <a:t>Use your name as it appears on legal documents ie. Health Card, PR Card, etc.</a:t>
            </a:r>
            <a:endParaRPr b="1">
              <a:solidFill>
                <a:schemeClr val="dk1"/>
              </a:solidFill>
              <a:latin typeface="Roboto"/>
              <a:ea typeface="Roboto"/>
              <a:cs typeface="Roboto"/>
              <a:sym typeface="Roboto"/>
            </a:endParaRPr>
          </a:p>
        </p:txBody>
      </p:sp>
      <p:sp>
        <p:nvSpPr>
          <p:cNvPr id="277" name="Google Shape;277;p41"/>
          <p:cNvSpPr txBox="1"/>
          <p:nvPr/>
        </p:nvSpPr>
        <p:spPr>
          <a:xfrm>
            <a:off x="7822100" y="1045300"/>
            <a:ext cx="11829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Roboto"/>
                <a:ea typeface="Roboto"/>
                <a:cs typeface="Roboto"/>
                <a:sym typeface="Roboto"/>
              </a:rPr>
              <a:t>Record this information</a:t>
            </a:r>
            <a:endParaRPr b="1">
              <a:solidFill>
                <a:schemeClr val="dk1"/>
              </a:solidFill>
              <a:latin typeface="Roboto"/>
              <a:ea typeface="Roboto"/>
              <a:cs typeface="Roboto"/>
              <a:sym typeface="Roboto"/>
            </a:endParaRPr>
          </a:p>
          <a:p>
            <a:pPr indent="0" lvl="0" marL="0" rtl="0" algn="ctr">
              <a:spcBef>
                <a:spcPts val="0"/>
              </a:spcBef>
              <a:spcAft>
                <a:spcPts val="0"/>
              </a:spcAft>
              <a:buNone/>
            </a:pPr>
            <a:r>
              <a:t/>
            </a:r>
            <a:endParaRPr b="1">
              <a:solidFill>
                <a:schemeClr val="dk1"/>
              </a:solidFill>
              <a:latin typeface="Roboto"/>
              <a:ea typeface="Roboto"/>
              <a:cs typeface="Roboto"/>
              <a:sym typeface="Roboto"/>
            </a:endParaRPr>
          </a:p>
          <a:p>
            <a:pPr indent="0" lvl="0" marL="0" rtl="0" algn="ctr">
              <a:spcBef>
                <a:spcPts val="0"/>
              </a:spcBef>
              <a:spcAft>
                <a:spcPts val="0"/>
              </a:spcAft>
              <a:buNone/>
            </a:pPr>
            <a:r>
              <a:rPr b="1" lang="en">
                <a:solidFill>
                  <a:schemeClr val="dk1"/>
                </a:solidFill>
                <a:latin typeface="Roboto"/>
                <a:ea typeface="Roboto"/>
                <a:cs typeface="Roboto"/>
                <a:sym typeface="Roboto"/>
              </a:rPr>
              <a:t>OR </a:t>
            </a:r>
            <a:endParaRPr b="1">
              <a:solidFill>
                <a:schemeClr val="dk1"/>
              </a:solidFill>
              <a:latin typeface="Roboto"/>
              <a:ea typeface="Roboto"/>
              <a:cs typeface="Roboto"/>
              <a:sym typeface="Roboto"/>
            </a:endParaRPr>
          </a:p>
          <a:p>
            <a:pPr indent="0" lvl="0" marL="0" rtl="0" algn="ctr">
              <a:spcBef>
                <a:spcPts val="0"/>
              </a:spcBef>
              <a:spcAft>
                <a:spcPts val="0"/>
              </a:spcAft>
              <a:buNone/>
            </a:pPr>
            <a:r>
              <a:t/>
            </a:r>
            <a:endParaRPr b="1">
              <a:solidFill>
                <a:schemeClr val="dk1"/>
              </a:solidFill>
              <a:latin typeface="Roboto"/>
              <a:ea typeface="Roboto"/>
              <a:cs typeface="Roboto"/>
              <a:sym typeface="Roboto"/>
            </a:endParaRPr>
          </a:p>
          <a:p>
            <a:pPr indent="0" lvl="0" marL="0" rtl="0" algn="ctr">
              <a:spcBef>
                <a:spcPts val="0"/>
              </a:spcBef>
              <a:spcAft>
                <a:spcPts val="0"/>
              </a:spcAft>
              <a:buNone/>
            </a:pPr>
            <a:r>
              <a:rPr b="1" lang="en">
                <a:solidFill>
                  <a:schemeClr val="dk1"/>
                </a:solidFill>
                <a:latin typeface="Roboto"/>
                <a:ea typeface="Roboto"/>
                <a:cs typeface="Roboto"/>
                <a:sym typeface="Roboto"/>
              </a:rPr>
              <a:t>take a screenshot!</a:t>
            </a:r>
            <a:endParaRPr b="1">
              <a:solidFill>
                <a:schemeClr val="dk1"/>
              </a:solidFill>
              <a:latin typeface="Roboto"/>
              <a:ea typeface="Roboto"/>
              <a:cs typeface="Roboto"/>
              <a:sym typeface="Roboto"/>
            </a:endParaRPr>
          </a:p>
        </p:txBody>
      </p:sp>
      <p:pic>
        <p:nvPicPr>
          <p:cNvPr id="278" name="Google Shape;278;p41"/>
          <p:cNvPicPr preferRelativeResize="0"/>
          <p:nvPr/>
        </p:nvPicPr>
        <p:blipFill>
          <a:blip r:embed="rId3">
            <a:alphaModFix/>
          </a:blip>
          <a:stretch>
            <a:fillRect/>
          </a:stretch>
        </p:blipFill>
        <p:spPr>
          <a:xfrm>
            <a:off x="1656863" y="0"/>
            <a:ext cx="5830276" cy="5143501"/>
          </a:xfrm>
          <a:prstGeom prst="rect">
            <a:avLst/>
          </a:prstGeom>
          <a:noFill/>
          <a:ln>
            <a:noFill/>
          </a:ln>
        </p:spPr>
      </p:pic>
      <p:cxnSp>
        <p:nvCxnSpPr>
          <p:cNvPr id="279" name="Google Shape;279;p41"/>
          <p:cNvCxnSpPr/>
          <p:nvPr/>
        </p:nvCxnSpPr>
        <p:spPr>
          <a:xfrm>
            <a:off x="801250" y="2068075"/>
            <a:ext cx="2037600" cy="152700"/>
          </a:xfrm>
          <a:prstGeom prst="straightConnector1">
            <a:avLst/>
          </a:prstGeom>
          <a:noFill/>
          <a:ln cap="flat" cmpd="sng" w="38100">
            <a:solidFill>
              <a:schemeClr val="accent5"/>
            </a:solidFill>
            <a:prstDash val="solid"/>
            <a:round/>
            <a:headEnd len="med" w="med" type="none"/>
            <a:tailEnd len="med" w="med" type="triangle"/>
          </a:ln>
        </p:spPr>
      </p:cxnSp>
      <p:cxnSp>
        <p:nvCxnSpPr>
          <p:cNvPr id="280" name="Google Shape;280;p41"/>
          <p:cNvCxnSpPr/>
          <p:nvPr/>
        </p:nvCxnSpPr>
        <p:spPr>
          <a:xfrm flipH="1">
            <a:off x="6883100" y="1244275"/>
            <a:ext cx="992400" cy="823800"/>
          </a:xfrm>
          <a:prstGeom prst="straightConnector1">
            <a:avLst/>
          </a:prstGeom>
          <a:noFill/>
          <a:ln cap="flat" cmpd="sng" w="38100">
            <a:solidFill>
              <a:schemeClr val="accent5"/>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Overview</a:t>
            </a:r>
            <a:endParaRPr b="1"/>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Graduation Requirements</a:t>
            </a:r>
            <a:endParaRPr sz="2200"/>
          </a:p>
          <a:p>
            <a:pPr indent="-368300" lvl="0" marL="457200" rtl="0" algn="l">
              <a:spcBef>
                <a:spcPts val="0"/>
              </a:spcBef>
              <a:spcAft>
                <a:spcPts val="0"/>
              </a:spcAft>
              <a:buSzPts val="2200"/>
              <a:buChar char="●"/>
            </a:pPr>
            <a:r>
              <a:rPr lang="en" sz="2200"/>
              <a:t>Pathway Options</a:t>
            </a:r>
            <a:endParaRPr sz="2200"/>
          </a:p>
          <a:p>
            <a:pPr indent="-368300" lvl="0" marL="457200" rtl="0" algn="l">
              <a:spcBef>
                <a:spcPts val="0"/>
              </a:spcBef>
              <a:spcAft>
                <a:spcPts val="0"/>
              </a:spcAft>
              <a:buSzPts val="2200"/>
              <a:buChar char="●"/>
            </a:pPr>
            <a:r>
              <a:rPr lang="en" sz="2200"/>
              <a:t>Research Your Choice - check prerequisites</a:t>
            </a:r>
            <a:endParaRPr sz="2200"/>
          </a:p>
          <a:p>
            <a:pPr indent="-368300" lvl="0" marL="457200" rtl="0" algn="l">
              <a:spcBef>
                <a:spcPts val="0"/>
              </a:spcBef>
              <a:spcAft>
                <a:spcPts val="0"/>
              </a:spcAft>
              <a:buSzPts val="2200"/>
              <a:buChar char="●"/>
            </a:pPr>
            <a:r>
              <a:rPr lang="en" sz="2200"/>
              <a:t>Application Process for College and Universities</a:t>
            </a:r>
            <a:endParaRPr sz="2200"/>
          </a:p>
          <a:p>
            <a:pPr indent="-368300" lvl="0" marL="457200" rtl="0" algn="l">
              <a:spcBef>
                <a:spcPts val="0"/>
              </a:spcBef>
              <a:spcAft>
                <a:spcPts val="0"/>
              </a:spcAft>
              <a:buSzPts val="2200"/>
              <a:buChar char="●"/>
            </a:pPr>
            <a:r>
              <a:rPr lang="en" sz="2200"/>
              <a:t>Next Steps</a:t>
            </a:r>
            <a:endParaRPr sz="2200"/>
          </a:p>
          <a:p>
            <a:pPr indent="-368300" lvl="0" marL="457200" rtl="0" algn="l">
              <a:spcBef>
                <a:spcPts val="0"/>
              </a:spcBef>
              <a:spcAft>
                <a:spcPts val="0"/>
              </a:spcAft>
              <a:buSzPts val="2200"/>
              <a:buChar char="●"/>
            </a:pPr>
            <a:r>
              <a:rPr lang="en" sz="2200"/>
              <a:t>Questions???</a:t>
            </a:r>
            <a:endParaRPr sz="2200"/>
          </a:p>
        </p:txBody>
      </p:sp>
      <p:pic>
        <p:nvPicPr>
          <p:cNvPr id="77" name="Google Shape;77;p15"/>
          <p:cNvPicPr preferRelativeResize="0"/>
          <p:nvPr/>
        </p:nvPicPr>
        <p:blipFill>
          <a:blip r:embed="rId3">
            <a:alphaModFix/>
          </a:blip>
          <a:stretch>
            <a:fillRect/>
          </a:stretch>
        </p:blipFill>
        <p:spPr>
          <a:xfrm>
            <a:off x="5455000" y="3090100"/>
            <a:ext cx="3055825" cy="1478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University</a:t>
            </a:r>
            <a:r>
              <a:rPr b="1" lang="en"/>
              <a:t>: What you need to apply </a:t>
            </a:r>
            <a:endParaRPr b="1"/>
          </a:p>
        </p:txBody>
      </p:sp>
      <p:sp>
        <p:nvSpPr>
          <p:cNvPr id="286" name="Google Shape;286;p42"/>
          <p:cNvSpPr txBox="1"/>
          <p:nvPr>
            <p:ph idx="1" type="body"/>
          </p:nvPr>
        </p:nvSpPr>
        <p:spPr>
          <a:xfrm>
            <a:off x="267300" y="1271300"/>
            <a:ext cx="8609400" cy="3755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Consider making a non-ocdsb email account </a:t>
            </a:r>
            <a:br>
              <a:rPr lang="en" sz="1900"/>
            </a:br>
            <a:endParaRPr sz="1900"/>
          </a:p>
          <a:p>
            <a:pPr indent="-349250" lvl="0" marL="457200" rtl="0" algn="l">
              <a:lnSpc>
                <a:spcPct val="100000"/>
              </a:lnSpc>
              <a:spcBef>
                <a:spcPts val="0"/>
              </a:spcBef>
              <a:spcAft>
                <a:spcPts val="0"/>
              </a:spcAft>
              <a:buSzPts val="1900"/>
              <a:buChar char="●"/>
            </a:pPr>
            <a:r>
              <a:rPr lang="en" sz="1900"/>
              <a:t>Create an account using your legal name as it appears on your legal documents (ie.Health Card, PR Card, etc). </a:t>
            </a:r>
            <a:br>
              <a:rPr lang="en" sz="1900"/>
            </a:br>
            <a:endParaRPr b="1" sz="1900">
              <a:solidFill>
                <a:schemeClr val="accent5"/>
              </a:solidFill>
            </a:endParaRPr>
          </a:p>
          <a:p>
            <a:pPr indent="-342900" lvl="0" marL="457200" rtl="0" algn="l">
              <a:lnSpc>
                <a:spcPct val="150000"/>
              </a:lnSpc>
              <a:spcBef>
                <a:spcPts val="0"/>
              </a:spcBef>
              <a:spcAft>
                <a:spcPts val="0"/>
              </a:spcAft>
              <a:buSzPts val="1800"/>
              <a:buChar char="●"/>
            </a:pPr>
            <a:r>
              <a:rPr lang="en" sz="1900"/>
              <a:t>Payments can be done online by credit card or online banking</a:t>
            </a:r>
            <a:endParaRPr sz="1300"/>
          </a:p>
          <a:p>
            <a:pPr indent="-349250" lvl="0" marL="457200" rtl="0" algn="l">
              <a:lnSpc>
                <a:spcPct val="100000"/>
              </a:lnSpc>
              <a:spcBef>
                <a:spcPts val="0"/>
              </a:spcBef>
              <a:spcAft>
                <a:spcPts val="0"/>
              </a:spcAft>
              <a:buSzPts val="1900"/>
              <a:buChar char="●"/>
            </a:pPr>
            <a:r>
              <a:rPr b="1" lang="en" sz="1900" u="sng"/>
              <a:t>COST</a:t>
            </a:r>
            <a:r>
              <a:rPr lang="en" sz="1900"/>
              <a:t>: $156 for 3 Program choices. $50 for each additional choice.</a:t>
            </a:r>
            <a:endParaRPr sz="1900"/>
          </a:p>
          <a:p>
            <a:pPr indent="-349250" lvl="0" marL="457200" rtl="0" algn="l">
              <a:lnSpc>
                <a:spcPct val="100000"/>
              </a:lnSpc>
              <a:spcBef>
                <a:spcPts val="1000"/>
              </a:spcBef>
              <a:spcAft>
                <a:spcPts val="0"/>
              </a:spcAft>
              <a:buSzPts val="1900"/>
              <a:buChar char="●"/>
            </a:pPr>
            <a:r>
              <a:rPr lang="en" sz="1700"/>
              <a:t>Some programs have supplemental fees: </a:t>
            </a:r>
            <a:r>
              <a:rPr lang="en" sz="1700" u="sng">
                <a:solidFill>
                  <a:schemeClr val="hlink"/>
                </a:solidFill>
                <a:hlinkClick r:id="rId3"/>
              </a:rPr>
              <a:t>https://www.ouac.on.ca/guide/101-fees/</a:t>
            </a:r>
            <a:br>
              <a:rPr lang="en" sz="1900"/>
            </a:br>
            <a:r>
              <a:rPr i="1" lang="en" sz="1400"/>
              <a:t>There is no fee for replacing a program choice with another program choice at the same university. </a:t>
            </a:r>
            <a:endParaRPr i="1" sz="1400"/>
          </a:p>
          <a:p>
            <a:pPr indent="0" lvl="0" marL="457200" rtl="0" algn="l">
              <a:lnSpc>
                <a:spcPct val="100000"/>
              </a:lnSpc>
              <a:spcBef>
                <a:spcPts val="1200"/>
              </a:spcBef>
              <a:spcAft>
                <a:spcPts val="1200"/>
              </a:spcAft>
              <a:buNone/>
            </a:pPr>
            <a:r>
              <a:rPr i="1" lang="en" sz="1400"/>
              <a:t>You may apply to as many Ontario universities/programs as you wish; however, you are limited to a maximum of 3 program choices at any 1 university (including its affiliates).</a:t>
            </a:r>
            <a:endParaRPr i="1"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University</a:t>
            </a:r>
            <a:r>
              <a:rPr b="1" lang="en"/>
              <a:t>: Application TIPS</a:t>
            </a:r>
            <a:endParaRPr b="1"/>
          </a:p>
        </p:txBody>
      </p:sp>
      <p:sp>
        <p:nvSpPr>
          <p:cNvPr id="292" name="Google Shape;292;p43"/>
          <p:cNvSpPr txBox="1"/>
          <p:nvPr>
            <p:ph idx="1" type="body"/>
          </p:nvPr>
        </p:nvSpPr>
        <p:spPr>
          <a:xfrm>
            <a:off x="387900" y="1489825"/>
            <a:ext cx="8368200" cy="3519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Record your username/password and security answers</a:t>
            </a:r>
            <a:br>
              <a:rPr lang="en" sz="2000"/>
            </a:br>
            <a:endParaRPr sz="2000"/>
          </a:p>
          <a:p>
            <a:pPr indent="-355600" lvl="0" marL="457200" rtl="0" algn="l">
              <a:spcBef>
                <a:spcPts val="0"/>
              </a:spcBef>
              <a:spcAft>
                <a:spcPts val="0"/>
              </a:spcAft>
              <a:buSzPts val="2000"/>
              <a:buChar char="●"/>
            </a:pPr>
            <a:r>
              <a:rPr lang="en" sz="2000"/>
              <a:t>Some programs are more competitive or have fewer spaces </a:t>
            </a:r>
            <a:endParaRPr sz="2000"/>
          </a:p>
          <a:p>
            <a:pPr indent="-330200" lvl="1" marL="914400" rtl="0" algn="l">
              <a:spcBef>
                <a:spcPts val="0"/>
              </a:spcBef>
              <a:spcAft>
                <a:spcPts val="0"/>
              </a:spcAft>
              <a:buSzPts val="1600"/>
              <a:buChar char="○"/>
            </a:pPr>
            <a:r>
              <a:rPr lang="en" sz="1600"/>
              <a:t>Verify that you are registered in all required courses</a:t>
            </a:r>
            <a:br>
              <a:rPr lang="en" sz="1600"/>
            </a:br>
            <a:endParaRPr sz="1600"/>
          </a:p>
          <a:p>
            <a:pPr indent="-355600" lvl="0" marL="457200" rtl="0" algn="l">
              <a:spcBef>
                <a:spcPts val="0"/>
              </a:spcBef>
              <a:spcAft>
                <a:spcPts val="0"/>
              </a:spcAft>
              <a:buSzPts val="2000"/>
              <a:buChar char="●"/>
            </a:pPr>
            <a:r>
              <a:rPr lang="en" sz="2000"/>
              <a:t>Don’t be shy to reach out to the universities if you have questions → they want you to come to their school!</a:t>
            </a:r>
            <a:br>
              <a:rPr lang="en" sz="2000"/>
            </a:br>
            <a:endParaRPr sz="2000"/>
          </a:p>
          <a:p>
            <a:pPr indent="-355600" lvl="0" marL="457200" rtl="0" algn="l">
              <a:spcBef>
                <a:spcPts val="0"/>
              </a:spcBef>
              <a:spcAft>
                <a:spcPts val="0"/>
              </a:spcAft>
              <a:buSzPts val="2000"/>
              <a:buChar char="●"/>
            </a:pPr>
            <a:r>
              <a:rPr lang="en" sz="2000"/>
              <a:t>Have a back-up plan!</a:t>
            </a:r>
            <a:endParaRPr sz="2000"/>
          </a:p>
          <a:p>
            <a:pPr indent="-330200" lvl="1" marL="914400" rtl="0" algn="l">
              <a:spcBef>
                <a:spcPts val="0"/>
              </a:spcBef>
              <a:spcAft>
                <a:spcPts val="0"/>
              </a:spcAft>
              <a:buSzPts val="1600"/>
              <a:buChar char="○"/>
            </a:pPr>
            <a:r>
              <a:rPr lang="en" sz="1600"/>
              <a:t>The fee covers 3 Program Choices - DO NOT apply to only ONE program!</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University</a:t>
            </a:r>
            <a:r>
              <a:rPr b="1" lang="en"/>
              <a:t>: Important Dates</a:t>
            </a:r>
            <a:endParaRPr b="1"/>
          </a:p>
        </p:txBody>
      </p:sp>
      <p:sp>
        <p:nvSpPr>
          <p:cNvPr id="298" name="Google Shape;298;p44"/>
          <p:cNvSpPr txBox="1"/>
          <p:nvPr>
            <p:ph idx="1" type="body"/>
          </p:nvPr>
        </p:nvSpPr>
        <p:spPr>
          <a:xfrm>
            <a:off x="167000" y="1285875"/>
            <a:ext cx="8934300" cy="36141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SzPts val="1900"/>
              <a:buChar char="●"/>
            </a:pPr>
            <a:r>
              <a:rPr lang="en" sz="1900"/>
              <a:t>Applications are open NOW - you can start applying.</a:t>
            </a:r>
            <a:br>
              <a:rPr lang="en" sz="1900"/>
            </a:br>
            <a:endParaRPr sz="1900"/>
          </a:p>
          <a:p>
            <a:pPr indent="-349250" lvl="0" marL="457200" rtl="0" algn="l">
              <a:lnSpc>
                <a:spcPct val="100000"/>
              </a:lnSpc>
              <a:spcBef>
                <a:spcPts val="0"/>
              </a:spcBef>
              <a:spcAft>
                <a:spcPts val="0"/>
              </a:spcAft>
              <a:buSzPts val="1900"/>
              <a:buChar char="●"/>
            </a:pPr>
            <a:r>
              <a:rPr b="1" lang="en" sz="1900"/>
              <a:t>January 15, 2025</a:t>
            </a:r>
            <a:r>
              <a:rPr b="1" lang="en" sz="1900"/>
              <a:t> </a:t>
            </a:r>
            <a:r>
              <a:rPr lang="en" sz="1900"/>
              <a:t>→ Deadline for Applications (Equal Consideration)</a:t>
            </a:r>
            <a:endParaRPr sz="1900"/>
          </a:p>
          <a:p>
            <a:pPr indent="-349250" lvl="1" marL="914400" rtl="0" algn="l">
              <a:lnSpc>
                <a:spcPct val="100000"/>
              </a:lnSpc>
              <a:spcBef>
                <a:spcPts val="0"/>
              </a:spcBef>
              <a:spcAft>
                <a:spcPts val="0"/>
              </a:spcAft>
              <a:buSzPts val="1900"/>
              <a:buChar char="○"/>
            </a:pPr>
            <a:r>
              <a:rPr lang="en" sz="1900"/>
              <a:t>Once you apply, you will receive an 11-digit number </a:t>
            </a:r>
            <a:r>
              <a:rPr b="1" lang="en" sz="1900"/>
              <a:t>OUAC Reference Number</a:t>
            </a:r>
            <a:r>
              <a:rPr lang="en" sz="1900"/>
              <a:t> - record this number!</a:t>
            </a:r>
            <a:br>
              <a:rPr lang="en" sz="1900"/>
            </a:br>
            <a:endParaRPr sz="1900"/>
          </a:p>
          <a:p>
            <a:pPr indent="-349250" lvl="0" marL="457200" rtl="0" algn="l">
              <a:lnSpc>
                <a:spcPct val="100000"/>
              </a:lnSpc>
              <a:spcBef>
                <a:spcPts val="0"/>
              </a:spcBef>
              <a:spcAft>
                <a:spcPts val="0"/>
              </a:spcAft>
              <a:buSzPts val="1900"/>
              <a:buChar char="●"/>
            </a:pPr>
            <a:r>
              <a:rPr b="1" lang="en" sz="1900"/>
              <a:t>May 29, 2025</a:t>
            </a:r>
            <a:r>
              <a:rPr lang="en" sz="1900"/>
              <a:t> → Latest date for Ontario university decisions to be released (offer, refusal, or deferral)</a:t>
            </a:r>
            <a:br>
              <a:rPr lang="en" sz="1900"/>
            </a:br>
            <a:r>
              <a:rPr lang="en" sz="1900"/>
              <a:t> </a:t>
            </a:r>
            <a:endParaRPr sz="1900"/>
          </a:p>
          <a:p>
            <a:pPr indent="-349250" lvl="0" marL="457200" rtl="0" algn="l">
              <a:lnSpc>
                <a:spcPct val="100000"/>
              </a:lnSpc>
              <a:spcBef>
                <a:spcPts val="0"/>
              </a:spcBef>
              <a:spcAft>
                <a:spcPts val="0"/>
              </a:spcAft>
              <a:buSzPts val="1900"/>
              <a:buChar char="●"/>
            </a:pPr>
            <a:r>
              <a:rPr b="1" lang="en" sz="1900"/>
              <a:t>June 2, 2025</a:t>
            </a:r>
            <a:r>
              <a:rPr lang="en" sz="1900"/>
              <a:t> → Earliest date a response may be required for offers of admission and financial </a:t>
            </a:r>
            <a:r>
              <a:rPr lang="en" sz="1900"/>
              <a:t>commitment</a:t>
            </a:r>
            <a:r>
              <a:rPr lang="en" sz="1900"/>
              <a:t> (tuition deposit, residence deposit, etc.)</a:t>
            </a: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Ontario Universities: Notes</a:t>
            </a:r>
            <a:endParaRPr b="1"/>
          </a:p>
        </p:txBody>
      </p:sp>
      <p:sp>
        <p:nvSpPr>
          <p:cNvPr id="304" name="Google Shape;304;p45"/>
          <p:cNvSpPr txBox="1"/>
          <p:nvPr>
            <p:ph idx="1" type="body"/>
          </p:nvPr>
        </p:nvSpPr>
        <p:spPr>
          <a:xfrm>
            <a:off x="387900" y="1243900"/>
            <a:ext cx="8368200" cy="3670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b="1" lang="en"/>
              <a:t>What will they see?</a:t>
            </a:r>
            <a:endParaRPr b="1"/>
          </a:p>
          <a:p>
            <a:pPr indent="-326004" lvl="1" marL="914400" rtl="0" algn="l">
              <a:lnSpc>
                <a:spcPct val="105000"/>
              </a:lnSpc>
              <a:spcBef>
                <a:spcPts val="1200"/>
              </a:spcBef>
              <a:spcAft>
                <a:spcPts val="0"/>
              </a:spcAft>
              <a:buSzPts val="1534"/>
              <a:buChar char="○"/>
            </a:pPr>
            <a:r>
              <a:rPr lang="en" sz="1671"/>
              <a:t>As soon as you apply, they will see </a:t>
            </a:r>
            <a:r>
              <a:rPr lang="en" sz="1671">
                <a:solidFill>
                  <a:srgbClr val="9BBB59"/>
                </a:solidFill>
              </a:rPr>
              <a:t>all your grade 11 marks and any completed grade 12s</a:t>
            </a:r>
            <a:r>
              <a:rPr lang="en" sz="1671"/>
              <a:t>.  </a:t>
            </a:r>
            <a:endParaRPr sz="1671"/>
          </a:p>
          <a:p>
            <a:pPr indent="-334714" lvl="1" marL="914400" rtl="0" algn="l">
              <a:lnSpc>
                <a:spcPct val="105000"/>
              </a:lnSpc>
              <a:spcBef>
                <a:spcPts val="0"/>
              </a:spcBef>
              <a:spcAft>
                <a:spcPts val="0"/>
              </a:spcAft>
              <a:buSzPts val="1671"/>
              <a:buChar char="○"/>
            </a:pPr>
            <a:r>
              <a:rPr lang="en" sz="1671"/>
              <a:t>In </a:t>
            </a:r>
            <a:r>
              <a:rPr b="1" lang="en" sz="1671"/>
              <a:t>November</a:t>
            </a:r>
            <a:r>
              <a:rPr lang="en" sz="1671"/>
              <a:t> → midterm marks of Semester 1</a:t>
            </a:r>
            <a:endParaRPr sz="1671"/>
          </a:p>
          <a:p>
            <a:pPr indent="-334714" lvl="1" marL="914400" rtl="0" algn="l">
              <a:lnSpc>
                <a:spcPct val="105000"/>
              </a:lnSpc>
              <a:spcBef>
                <a:spcPts val="0"/>
              </a:spcBef>
              <a:spcAft>
                <a:spcPts val="0"/>
              </a:spcAft>
              <a:buSzPts val="1671"/>
              <a:buChar char="○"/>
            </a:pPr>
            <a:r>
              <a:rPr lang="en" sz="1671"/>
              <a:t>In </a:t>
            </a:r>
            <a:r>
              <a:rPr b="1" lang="en" sz="1671"/>
              <a:t>February</a:t>
            </a:r>
            <a:r>
              <a:rPr lang="en" sz="1671"/>
              <a:t> → final marks of Semester 1</a:t>
            </a:r>
            <a:endParaRPr sz="1671"/>
          </a:p>
          <a:p>
            <a:pPr indent="-334714" lvl="1" marL="914400" rtl="0" algn="l">
              <a:lnSpc>
                <a:spcPct val="105000"/>
              </a:lnSpc>
              <a:spcBef>
                <a:spcPts val="0"/>
              </a:spcBef>
              <a:spcAft>
                <a:spcPts val="0"/>
              </a:spcAft>
              <a:buSzPts val="1671"/>
              <a:buChar char="○"/>
            </a:pPr>
            <a:r>
              <a:rPr lang="en" sz="1671"/>
              <a:t>In </a:t>
            </a:r>
            <a:r>
              <a:rPr b="1" lang="en" sz="1671"/>
              <a:t>April</a:t>
            </a:r>
            <a:r>
              <a:rPr lang="en" sz="1671"/>
              <a:t> → midterm marks of Semester 2</a:t>
            </a:r>
            <a:endParaRPr sz="1671"/>
          </a:p>
          <a:p>
            <a:pPr indent="-305422" lvl="1" marL="914400" rtl="0" algn="l">
              <a:lnSpc>
                <a:spcPct val="105000"/>
              </a:lnSpc>
              <a:spcBef>
                <a:spcPts val="0"/>
              </a:spcBef>
              <a:spcAft>
                <a:spcPts val="0"/>
              </a:spcAft>
              <a:buSzPts val="1210"/>
              <a:buChar char="○"/>
            </a:pPr>
            <a:r>
              <a:rPr lang="en" sz="1671"/>
              <a:t>In </a:t>
            </a:r>
            <a:r>
              <a:rPr b="1" lang="en" sz="1671"/>
              <a:t>July</a:t>
            </a:r>
            <a:r>
              <a:rPr lang="en" sz="1671"/>
              <a:t> → final marks of Semester 2</a:t>
            </a:r>
            <a:endParaRPr sz="1509"/>
          </a:p>
          <a:p>
            <a:pPr indent="-342900" lvl="0" marL="342900" rtl="0" algn="l">
              <a:lnSpc>
                <a:spcPct val="90000"/>
              </a:lnSpc>
              <a:spcBef>
                <a:spcPts val="1200"/>
              </a:spcBef>
              <a:spcAft>
                <a:spcPts val="0"/>
              </a:spcAft>
              <a:buSzPts val="688"/>
              <a:buNone/>
            </a:pPr>
            <a:r>
              <a:rPr b="1" lang="en"/>
              <a:t>Taking a summer school course?</a:t>
            </a:r>
            <a:br>
              <a:rPr lang="en" sz="1509"/>
            </a:br>
            <a:br>
              <a:rPr lang="en" sz="1509"/>
            </a:br>
            <a:r>
              <a:rPr lang="en" sz="1688"/>
              <a:t>If you have received a conditional offer, </a:t>
            </a:r>
            <a:r>
              <a:rPr b="1" lang="en" sz="1688" u="sng"/>
              <a:t>YOU</a:t>
            </a:r>
            <a:r>
              <a:rPr lang="en" sz="1688"/>
              <a:t> must submit: </a:t>
            </a:r>
            <a:r>
              <a:rPr b="1" lang="en" sz="1688"/>
              <a:t>proof of registration</a:t>
            </a:r>
            <a:r>
              <a:rPr lang="en" sz="1688"/>
              <a:t> in summer school course (your guidance counsellor can send a letter, but you must ask for this) and your </a:t>
            </a:r>
            <a:r>
              <a:rPr b="1" lang="en" sz="1688"/>
              <a:t>final mark</a:t>
            </a:r>
            <a:r>
              <a:rPr lang="en" sz="1688"/>
              <a:t>. These go directly to the university.</a:t>
            </a:r>
            <a:endParaRPr sz="149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Full Disclosure Deadlines</a:t>
            </a:r>
            <a:endParaRPr/>
          </a:p>
        </p:txBody>
      </p:sp>
      <p:sp>
        <p:nvSpPr>
          <p:cNvPr id="310" name="Google Shape;310;p4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Full-disclosure deadline means that when a course is dropped after that date, the course will show up on the student’s transcript with a “W” for “withdrawal” and their midterm or most recent mark.</a:t>
            </a:r>
            <a:endParaRPr/>
          </a:p>
          <a:p>
            <a:pPr indent="0" lvl="0" marL="0" rtl="0" algn="l">
              <a:spcBef>
                <a:spcPts val="1200"/>
              </a:spcBef>
              <a:spcAft>
                <a:spcPts val="0"/>
              </a:spcAft>
              <a:buNone/>
            </a:pPr>
            <a:r>
              <a:rPr lang="en"/>
              <a:t>The dates are as follows:</a:t>
            </a:r>
            <a:endParaRPr/>
          </a:p>
          <a:p>
            <a:pPr indent="-342900" lvl="0" marL="457200" rtl="0" algn="l">
              <a:spcBef>
                <a:spcPts val="1200"/>
              </a:spcBef>
              <a:spcAft>
                <a:spcPts val="0"/>
              </a:spcAft>
              <a:buSzPts val="1800"/>
              <a:buChar char="●"/>
            </a:pPr>
            <a:r>
              <a:rPr lang="en"/>
              <a:t>Semester 1: November 25, 2024</a:t>
            </a:r>
            <a:endParaRPr/>
          </a:p>
          <a:p>
            <a:pPr indent="-342900" lvl="0" marL="457200" rtl="0" algn="l">
              <a:spcBef>
                <a:spcPts val="0"/>
              </a:spcBef>
              <a:spcAft>
                <a:spcPts val="0"/>
              </a:spcAft>
              <a:buSzPts val="1800"/>
              <a:buChar char="●"/>
            </a:pPr>
            <a:r>
              <a:rPr lang="en"/>
              <a:t>Semester 2: May 7, 2025</a:t>
            </a:r>
            <a:endParaRPr/>
          </a:p>
          <a:p>
            <a:pPr indent="-342900" lvl="0" marL="457200" rtl="0" algn="l">
              <a:spcBef>
                <a:spcPts val="0"/>
              </a:spcBef>
              <a:spcAft>
                <a:spcPts val="0"/>
              </a:spcAft>
              <a:buSzPts val="1800"/>
              <a:buChar char="●"/>
            </a:pPr>
            <a:r>
              <a:rPr lang="en"/>
              <a:t>Full Year: </a:t>
            </a:r>
            <a:r>
              <a:rPr lang="en"/>
              <a:t>February</a:t>
            </a:r>
            <a:r>
              <a:rPr lang="en"/>
              <a:t> 21, 2025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Ontario Universities: Notes</a:t>
            </a:r>
            <a:endParaRPr b="1"/>
          </a:p>
        </p:txBody>
      </p:sp>
      <p:sp>
        <p:nvSpPr>
          <p:cNvPr id="316" name="Google Shape;316;p47"/>
          <p:cNvSpPr txBox="1"/>
          <p:nvPr>
            <p:ph idx="1" type="body"/>
          </p:nvPr>
        </p:nvSpPr>
        <p:spPr>
          <a:xfrm>
            <a:off x="387900" y="1320225"/>
            <a:ext cx="8563200" cy="3670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2116"/>
              <a:t>How do they calculate your average?</a:t>
            </a:r>
            <a:endParaRPr b="1" sz="2116"/>
          </a:p>
          <a:p>
            <a:pPr indent="-325755" lvl="0" marL="457200" rtl="0" algn="l">
              <a:spcBef>
                <a:spcPts val="1200"/>
              </a:spcBef>
              <a:spcAft>
                <a:spcPts val="0"/>
              </a:spcAft>
              <a:buSzPct val="93934"/>
              <a:buChar char="●"/>
            </a:pPr>
            <a:r>
              <a:rPr lang="en" sz="1916"/>
              <a:t>Averages are based on top 6 marks (4U/4M) including prerequisites.  </a:t>
            </a:r>
            <a:endParaRPr sz="1916"/>
          </a:p>
          <a:p>
            <a:pPr indent="-325755" lvl="0" marL="457200" rtl="0" algn="l">
              <a:spcBef>
                <a:spcPts val="0"/>
              </a:spcBef>
              <a:spcAft>
                <a:spcPts val="0"/>
              </a:spcAft>
              <a:buSzPct val="93934"/>
              <a:buChar char="●"/>
            </a:pPr>
            <a:r>
              <a:rPr lang="en" sz="1916"/>
              <a:t>Some programs have minimum averages for specific courses.</a:t>
            </a:r>
            <a:endParaRPr sz="1935"/>
          </a:p>
          <a:p>
            <a:pPr indent="0" lvl="0" marL="0" rtl="0" algn="l">
              <a:spcBef>
                <a:spcPts val="1200"/>
              </a:spcBef>
              <a:spcAft>
                <a:spcPts val="0"/>
              </a:spcAft>
              <a:buNone/>
            </a:pPr>
            <a:r>
              <a:rPr b="1" lang="en" sz="2135"/>
              <a:t>Offers</a:t>
            </a:r>
            <a:endParaRPr b="1" sz="2135"/>
          </a:p>
          <a:p>
            <a:pPr indent="-333252" lvl="0" marL="457200" rtl="0" algn="l">
              <a:spcBef>
                <a:spcPts val="1200"/>
              </a:spcBef>
              <a:spcAft>
                <a:spcPts val="0"/>
              </a:spcAft>
              <a:buSzPct val="100000"/>
              <a:buChar char="●"/>
            </a:pPr>
            <a:r>
              <a:rPr lang="en" sz="1938"/>
              <a:t>Review each university’s policies on alternate offers, repeated courses and deferrals  </a:t>
            </a:r>
            <a:endParaRPr sz="1938"/>
          </a:p>
          <a:p>
            <a:pPr indent="-333252" lvl="0" marL="457200" rtl="0" algn="l">
              <a:spcBef>
                <a:spcPts val="0"/>
              </a:spcBef>
              <a:spcAft>
                <a:spcPts val="0"/>
              </a:spcAft>
              <a:buSzPct val="100000"/>
              <a:buChar char="●"/>
            </a:pPr>
            <a:r>
              <a:rPr lang="en" sz="1938"/>
              <a:t>Offers and scholarships are </a:t>
            </a:r>
            <a:r>
              <a:rPr b="1" lang="en" sz="1938">
                <a:solidFill>
                  <a:schemeClr val="accent5"/>
                </a:solidFill>
              </a:rPr>
              <a:t>CONDITIONAL</a:t>
            </a:r>
            <a:endParaRPr b="1" sz="1938">
              <a:solidFill>
                <a:schemeClr val="accent5"/>
              </a:solidFill>
            </a:endParaRPr>
          </a:p>
          <a:p>
            <a:pPr indent="-333252" lvl="0" marL="457200" rtl="0" algn="l">
              <a:spcBef>
                <a:spcPts val="0"/>
              </a:spcBef>
              <a:spcAft>
                <a:spcPts val="0"/>
              </a:spcAft>
              <a:buSzPct val="100000"/>
              <a:buChar char="●"/>
            </a:pPr>
            <a:r>
              <a:rPr lang="en" sz="1938"/>
              <a:t>Rounds of Offers: December, February and May (and July if availability)</a:t>
            </a:r>
            <a:endParaRPr sz="1938"/>
          </a:p>
          <a:p>
            <a:pPr indent="-333252" lvl="0" marL="457200" rtl="0" algn="l">
              <a:spcBef>
                <a:spcPts val="0"/>
              </a:spcBef>
              <a:spcAft>
                <a:spcPts val="0"/>
              </a:spcAft>
              <a:buSzPct val="100000"/>
              <a:buChar char="●"/>
            </a:pPr>
            <a:r>
              <a:rPr lang="en" sz="1938"/>
              <a:t>Arts programs (not Fine Arts) usually receive offers before programs that require portfolios, auditions or Calculus</a:t>
            </a:r>
            <a:endParaRPr sz="1938"/>
          </a:p>
          <a:p>
            <a:pPr indent="-333252" lvl="0" marL="457200" rtl="0" algn="l">
              <a:spcBef>
                <a:spcPts val="0"/>
              </a:spcBef>
              <a:spcAft>
                <a:spcPts val="0"/>
              </a:spcAft>
              <a:buSzPct val="100000"/>
              <a:buChar char="●"/>
            </a:pPr>
            <a:r>
              <a:rPr lang="en" sz="1938"/>
              <a:t>Maritime (Eastern) universities tend to send offers earlier but also require a response before Ontario universities have sent out all offers.</a:t>
            </a:r>
            <a:endParaRPr sz="1935"/>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Ontario Universities: Notes</a:t>
            </a:r>
            <a:endParaRPr b="1"/>
          </a:p>
        </p:txBody>
      </p:sp>
      <p:sp>
        <p:nvSpPr>
          <p:cNvPr id="322" name="Google Shape;322;p48"/>
          <p:cNvSpPr txBox="1"/>
          <p:nvPr>
            <p:ph idx="1" type="body"/>
          </p:nvPr>
        </p:nvSpPr>
        <p:spPr>
          <a:xfrm>
            <a:off x="387900" y="1320225"/>
            <a:ext cx="8368200" cy="3670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900"/>
              <a:t>Are you an English Language Learner?</a:t>
            </a:r>
            <a:endParaRPr b="1" sz="1900"/>
          </a:p>
          <a:p>
            <a:pPr indent="-342292" lvl="0" marL="457200" rtl="0" algn="l">
              <a:lnSpc>
                <a:spcPct val="100000"/>
              </a:lnSpc>
              <a:spcBef>
                <a:spcPts val="1000"/>
              </a:spcBef>
              <a:spcAft>
                <a:spcPts val="0"/>
              </a:spcAft>
              <a:buSzPts val="1790"/>
              <a:buChar char="●"/>
            </a:pPr>
            <a:r>
              <a:rPr lang="en" sz="1790"/>
              <a:t>You </a:t>
            </a:r>
            <a:r>
              <a:rPr lang="en" sz="1790" u="sng"/>
              <a:t>may</a:t>
            </a:r>
            <a:r>
              <a:rPr lang="en" sz="1790"/>
              <a:t> be required to provide proof of language proficiency (IELTS/TOFEL)</a:t>
            </a:r>
            <a:endParaRPr sz="1790"/>
          </a:p>
          <a:p>
            <a:pPr indent="-342292" lvl="0" marL="457200" rtl="0" algn="l">
              <a:lnSpc>
                <a:spcPct val="100000"/>
              </a:lnSpc>
              <a:spcBef>
                <a:spcPts val="0"/>
              </a:spcBef>
              <a:spcAft>
                <a:spcPts val="0"/>
              </a:spcAft>
              <a:buSzPts val="1790"/>
              <a:buChar char="●"/>
            </a:pPr>
            <a:r>
              <a:rPr i="1" lang="en" sz="1790"/>
              <a:t>Usually</a:t>
            </a:r>
            <a:r>
              <a:rPr lang="en" sz="1790"/>
              <a:t> if you are in Canada for three years or more, you are exempt</a:t>
            </a:r>
            <a:endParaRPr sz="1790"/>
          </a:p>
          <a:p>
            <a:pPr indent="-342292" lvl="0" marL="457200" rtl="0" algn="l">
              <a:lnSpc>
                <a:spcPct val="100000"/>
              </a:lnSpc>
              <a:spcBef>
                <a:spcPts val="0"/>
              </a:spcBef>
              <a:spcAft>
                <a:spcPts val="0"/>
              </a:spcAft>
              <a:buSzPts val="1790"/>
              <a:buChar char="●"/>
            </a:pPr>
            <a:r>
              <a:rPr lang="en" sz="1790"/>
              <a:t>University of Ottawa exemption with 80% + in ENG4U (you must request exemption</a:t>
            </a:r>
            <a:endParaRPr sz="1790"/>
          </a:p>
          <a:p>
            <a:pPr indent="-342292" lvl="0" marL="457200" rtl="0" algn="l">
              <a:lnSpc>
                <a:spcPct val="100000"/>
              </a:lnSpc>
              <a:spcBef>
                <a:spcPts val="0"/>
              </a:spcBef>
              <a:spcAft>
                <a:spcPts val="0"/>
              </a:spcAft>
              <a:buSzPts val="1790"/>
              <a:buChar char="●"/>
            </a:pPr>
            <a:r>
              <a:rPr lang="en" sz="1790"/>
              <a:t>Register early for your test.  Deadlines vary but generally early April for your final result</a:t>
            </a:r>
            <a:endParaRPr sz="1790"/>
          </a:p>
          <a:p>
            <a:pPr indent="-342292" lvl="0" marL="457200" rtl="0" algn="l">
              <a:lnSpc>
                <a:spcPct val="100000"/>
              </a:lnSpc>
              <a:spcBef>
                <a:spcPts val="0"/>
              </a:spcBef>
              <a:spcAft>
                <a:spcPts val="0"/>
              </a:spcAft>
              <a:buSzPts val="1790"/>
              <a:buChar char="●"/>
            </a:pPr>
            <a:r>
              <a:rPr lang="en" sz="1790"/>
              <a:t>Bridge programs are sometimes available</a:t>
            </a:r>
            <a:endParaRPr sz="1790"/>
          </a:p>
          <a:p>
            <a:pPr indent="0" lvl="0" marL="0" rtl="0" algn="l">
              <a:lnSpc>
                <a:spcPct val="100000"/>
              </a:lnSpc>
              <a:spcBef>
                <a:spcPts val="1000"/>
              </a:spcBef>
              <a:spcAft>
                <a:spcPts val="0"/>
              </a:spcAft>
              <a:buNone/>
            </a:pPr>
            <a:r>
              <a:rPr b="1" lang="en" sz="1900"/>
              <a:t>Do you have an IEP?</a:t>
            </a:r>
            <a:endParaRPr b="1" sz="1900"/>
          </a:p>
          <a:p>
            <a:pPr indent="0" lvl="0" marL="457200" rtl="0" algn="l">
              <a:lnSpc>
                <a:spcPct val="100000"/>
              </a:lnSpc>
              <a:spcBef>
                <a:spcPts val="1000"/>
              </a:spcBef>
              <a:spcAft>
                <a:spcPts val="1000"/>
              </a:spcAft>
              <a:buNone/>
            </a:pPr>
            <a:r>
              <a:rPr lang="en" sz="1790"/>
              <a:t>This might carry with you to university depending on the assessments and   accommodations you have had.</a:t>
            </a:r>
            <a:endParaRPr sz="179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990"/>
              <a:buNone/>
            </a:pPr>
            <a:r>
              <a:rPr b="1" lang="en" sz="2500"/>
              <a:t>Ontario Universities’ Indigenous Student Resources</a:t>
            </a:r>
            <a:endParaRPr sz="2500"/>
          </a:p>
        </p:txBody>
      </p:sp>
      <p:sp>
        <p:nvSpPr>
          <p:cNvPr id="328" name="Google Shape;328;p4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50"/>
              <a:t>OUISR provides information about supports and services for Indigenous students interested in, or already attending, an Ontario university.  </a:t>
            </a:r>
            <a:endParaRPr sz="1750"/>
          </a:p>
          <a:p>
            <a:pPr indent="-339725" lvl="0" marL="457200" rtl="0" algn="l">
              <a:spcBef>
                <a:spcPts val="0"/>
              </a:spcBef>
              <a:spcAft>
                <a:spcPts val="0"/>
              </a:spcAft>
              <a:buClr>
                <a:schemeClr val="accent5"/>
              </a:buClr>
              <a:buSzPts val="1750"/>
              <a:buFont typeface="Roboto"/>
              <a:buChar char="■"/>
            </a:pPr>
            <a:r>
              <a:rPr lang="en" sz="1750"/>
              <a:t>Students can find information about:  academics, admissions, financial aid, housing, Indigenous student services, student life and well-being.  </a:t>
            </a:r>
            <a:endParaRPr sz="1750"/>
          </a:p>
          <a:p>
            <a:pPr indent="-339725" lvl="0" marL="457200" rtl="0" algn="l">
              <a:spcBef>
                <a:spcPts val="0"/>
              </a:spcBef>
              <a:spcAft>
                <a:spcPts val="0"/>
              </a:spcAft>
              <a:buClr>
                <a:schemeClr val="accent5"/>
              </a:buClr>
              <a:buSzPts val="1750"/>
              <a:buFont typeface="Roboto"/>
              <a:buChar char="■"/>
            </a:pPr>
            <a:r>
              <a:rPr lang="en" sz="1750"/>
              <a:t>OUISR also features videos of Indigenous role models who have achieved success in postsecondary education in Ontario. </a:t>
            </a:r>
            <a:endParaRPr sz="1750"/>
          </a:p>
          <a:p>
            <a:pPr indent="-339725" lvl="0" marL="457200" rtl="0" algn="l">
              <a:spcBef>
                <a:spcPts val="0"/>
              </a:spcBef>
              <a:spcAft>
                <a:spcPts val="0"/>
              </a:spcAft>
              <a:buClr>
                <a:schemeClr val="accent5"/>
              </a:buClr>
              <a:buSzPts val="1750"/>
              <a:buFont typeface="Roboto"/>
              <a:buChar char="■"/>
            </a:pPr>
            <a:r>
              <a:rPr lang="en" sz="1750"/>
              <a:t>Students can learn about how to connect with Indigenous university representatives in a city near them. </a:t>
            </a:r>
            <a:endParaRPr sz="1750"/>
          </a:p>
          <a:p>
            <a:pPr indent="0" lvl="0" marL="0" rtl="0" algn="l">
              <a:spcBef>
                <a:spcPts val="0"/>
              </a:spcBef>
              <a:spcAft>
                <a:spcPts val="0"/>
              </a:spcAft>
              <a:buNone/>
            </a:pPr>
            <a:r>
              <a:rPr lang="en" sz="1750"/>
              <a:t>Visit: </a:t>
            </a:r>
            <a:r>
              <a:rPr lang="en" sz="1750" u="sng">
                <a:hlinkClick r:id="rId3"/>
              </a:rPr>
              <a:t>www.ontariouniversitiesindigenous.ca</a:t>
            </a:r>
            <a:endParaRPr sz="175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Applying to U.S. Schools</a:t>
            </a:r>
            <a:endParaRPr b="1"/>
          </a:p>
        </p:txBody>
      </p:sp>
      <p:sp>
        <p:nvSpPr>
          <p:cNvPr id="334" name="Google Shape;334;p5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SAT or ACT test scores may or may not be required - check with each school. If required, and you have not yet written them, please see your guidance counsellor.</a:t>
            </a:r>
            <a:br>
              <a:rPr lang="en"/>
            </a:br>
            <a:endParaRPr/>
          </a:p>
          <a:p>
            <a:pPr indent="-342900" lvl="0" marL="457200" rtl="0" algn="l">
              <a:spcBef>
                <a:spcPts val="0"/>
              </a:spcBef>
              <a:spcAft>
                <a:spcPts val="0"/>
              </a:spcAft>
              <a:buSzPts val="1800"/>
              <a:buChar char="●"/>
            </a:pPr>
            <a:r>
              <a:rPr lang="en"/>
              <a:t>Most applications are done on the </a:t>
            </a:r>
            <a:r>
              <a:rPr lang="en" u="sng">
                <a:solidFill>
                  <a:schemeClr val="hlink"/>
                </a:solidFill>
                <a:hlinkClick r:id="rId3"/>
              </a:rPr>
              <a:t>Common App</a:t>
            </a:r>
            <a:r>
              <a:rPr lang="en"/>
              <a:t> or </a:t>
            </a:r>
            <a:r>
              <a:rPr lang="en" u="sng">
                <a:solidFill>
                  <a:schemeClr val="hlink"/>
                </a:solidFill>
                <a:hlinkClick r:id="rId4"/>
              </a:rPr>
              <a:t>Universal College App</a:t>
            </a:r>
            <a:r>
              <a:rPr lang="en"/>
              <a:t> These </a:t>
            </a:r>
            <a:r>
              <a:rPr lang="en"/>
              <a:t>applications</a:t>
            </a:r>
            <a:r>
              <a:rPr lang="en"/>
              <a:t> are much more comprehensive than Ontario Universities applications, so get started!</a:t>
            </a:r>
            <a:br>
              <a:rPr lang="en"/>
            </a:br>
            <a:endParaRPr/>
          </a:p>
          <a:p>
            <a:pPr indent="-342900" lvl="0" marL="457200" rtl="0" algn="l">
              <a:spcBef>
                <a:spcPts val="0"/>
              </a:spcBef>
              <a:spcAft>
                <a:spcPts val="0"/>
              </a:spcAft>
              <a:buSzPts val="1800"/>
              <a:buChar char="●"/>
            </a:pPr>
            <a:r>
              <a:rPr lang="en"/>
              <a:t>If interested - Education USA has some great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1"/>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Next Steps</a:t>
            </a:r>
            <a:endParaRPr b="1"/>
          </a:p>
        </p:txBody>
      </p:sp>
      <p:pic>
        <p:nvPicPr>
          <p:cNvPr id="340" name="Google Shape;340;p51"/>
          <p:cNvPicPr preferRelativeResize="0"/>
          <p:nvPr/>
        </p:nvPicPr>
        <p:blipFill>
          <a:blip r:embed="rId3">
            <a:alphaModFix/>
          </a:blip>
          <a:stretch>
            <a:fillRect/>
          </a:stretch>
        </p:blipFill>
        <p:spPr>
          <a:xfrm>
            <a:off x="3377384" y="3049450"/>
            <a:ext cx="2389224" cy="1592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Graduation Requirements</a:t>
            </a:r>
            <a:endParaRPr b="1"/>
          </a:p>
        </p:txBody>
      </p:sp>
      <p:sp>
        <p:nvSpPr>
          <p:cNvPr id="83" name="Google Shape;83;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10000"/>
          </a:bodyPr>
          <a:lstStyle/>
          <a:p>
            <a:pPr indent="-331946" lvl="0" marL="457200" rtl="0" algn="l">
              <a:spcBef>
                <a:spcPts val="0"/>
              </a:spcBef>
              <a:spcAft>
                <a:spcPts val="0"/>
              </a:spcAft>
              <a:buSzPct val="100000"/>
              <a:buChar char="●"/>
            </a:pPr>
            <a:r>
              <a:rPr b="1" lang="en" sz="2100"/>
              <a:t>30 Credits</a:t>
            </a:r>
            <a:r>
              <a:rPr lang="en" sz="2100"/>
              <a:t> (18 compulsory and 12 elective)</a:t>
            </a:r>
            <a:br>
              <a:rPr lang="en" sz="2100"/>
            </a:br>
            <a:endParaRPr sz="2100"/>
          </a:p>
          <a:p>
            <a:pPr indent="-331946" lvl="0" marL="457200" rtl="0" algn="l">
              <a:spcBef>
                <a:spcPts val="0"/>
              </a:spcBef>
              <a:spcAft>
                <a:spcPts val="0"/>
              </a:spcAft>
              <a:buSzPct val="100000"/>
              <a:buChar char="●"/>
            </a:pPr>
            <a:r>
              <a:rPr b="1" lang="en" sz="2100"/>
              <a:t>Community Service</a:t>
            </a:r>
            <a:endParaRPr b="1" sz="2100"/>
          </a:p>
          <a:p>
            <a:pPr indent="-312261" lvl="1" marL="914400" rtl="0" algn="l">
              <a:spcBef>
                <a:spcPts val="0"/>
              </a:spcBef>
              <a:spcAft>
                <a:spcPts val="0"/>
              </a:spcAft>
              <a:buSzPct val="100000"/>
              <a:buChar char="○"/>
            </a:pPr>
            <a:r>
              <a:rPr b="1" lang="en" sz="1700">
                <a:solidFill>
                  <a:srgbClr val="FFFF00"/>
                </a:solidFill>
              </a:rPr>
              <a:t>4</a:t>
            </a:r>
            <a:r>
              <a:rPr b="1" lang="en" sz="1700">
                <a:solidFill>
                  <a:srgbClr val="FFFF00"/>
                </a:solidFill>
              </a:rPr>
              <a:t>0 hours</a:t>
            </a:r>
            <a:r>
              <a:rPr lang="en" sz="1700"/>
              <a:t> for 2025 Graduates</a:t>
            </a:r>
            <a:endParaRPr sz="1700"/>
          </a:p>
          <a:p>
            <a:pPr indent="-312261" lvl="1" marL="914400" rtl="0" algn="l">
              <a:spcBef>
                <a:spcPts val="0"/>
              </a:spcBef>
              <a:spcAft>
                <a:spcPts val="0"/>
              </a:spcAft>
              <a:buSzPct val="100000"/>
              <a:buChar char="○"/>
            </a:pPr>
            <a:r>
              <a:rPr lang="en" sz="1700"/>
              <a:t>Submit hours using paper form (in Guidance) to Main Office</a:t>
            </a:r>
            <a:endParaRPr sz="1700"/>
          </a:p>
          <a:p>
            <a:pPr indent="-312261" lvl="1" marL="914400" rtl="0" algn="l">
              <a:spcBef>
                <a:spcPts val="0"/>
              </a:spcBef>
              <a:spcAft>
                <a:spcPts val="0"/>
              </a:spcAft>
              <a:buSzPct val="100000"/>
              <a:buChar char="○"/>
            </a:pPr>
            <a:r>
              <a:rPr lang="en" sz="1700"/>
              <a:t> </a:t>
            </a:r>
            <a:r>
              <a:rPr lang="en" sz="1700" u="sng">
                <a:solidFill>
                  <a:schemeClr val="hlink"/>
                </a:solidFill>
                <a:hlinkClick r:id="rId3"/>
              </a:rPr>
              <a:t>Volunteer Ottawa</a:t>
            </a:r>
            <a:br>
              <a:rPr lang="en" sz="1700"/>
            </a:br>
            <a:endParaRPr sz="1700"/>
          </a:p>
          <a:p>
            <a:pPr indent="-331946" lvl="0" marL="457200" rtl="0" algn="l">
              <a:spcBef>
                <a:spcPts val="0"/>
              </a:spcBef>
              <a:spcAft>
                <a:spcPts val="0"/>
              </a:spcAft>
              <a:buSzPct val="100000"/>
              <a:buChar char="●"/>
            </a:pPr>
            <a:r>
              <a:rPr b="1" lang="en" sz="2100"/>
              <a:t>Successful completion of the Literacy Test (OSSLT) or the Literacy Course (OLC4O)</a:t>
            </a:r>
            <a:br>
              <a:rPr b="1" lang="en" sz="2100"/>
            </a:br>
            <a:endParaRPr b="1" sz="2100"/>
          </a:p>
          <a:p>
            <a:pPr indent="-331946" lvl="0" marL="457200" rtl="0" algn="l">
              <a:spcBef>
                <a:spcPts val="0"/>
              </a:spcBef>
              <a:spcAft>
                <a:spcPts val="0"/>
              </a:spcAft>
              <a:buSzPct val="100000"/>
              <a:buChar char="●"/>
            </a:pPr>
            <a:r>
              <a:rPr b="1" lang="en" sz="2100"/>
              <a:t>2 e-learning credits </a:t>
            </a:r>
            <a:endParaRPr b="1" sz="2100"/>
          </a:p>
          <a:p>
            <a:pPr indent="-312896" lvl="1" marL="914400" rtl="0" algn="l">
              <a:spcBef>
                <a:spcPts val="0"/>
              </a:spcBef>
              <a:spcAft>
                <a:spcPts val="0"/>
              </a:spcAft>
              <a:buSzPct val="100000"/>
              <a:buChar char="○"/>
            </a:pPr>
            <a:r>
              <a:rPr lang="en" sz="1712"/>
              <a:t>Must be asynchronous courses</a:t>
            </a:r>
            <a:endParaRPr sz="1712"/>
          </a:p>
          <a:p>
            <a:pPr indent="-312896" lvl="1" marL="914400" rtl="0" algn="l">
              <a:spcBef>
                <a:spcPts val="0"/>
              </a:spcBef>
              <a:spcAft>
                <a:spcPts val="0"/>
              </a:spcAft>
              <a:buSzPct val="100000"/>
              <a:buChar char="○"/>
            </a:pPr>
            <a:r>
              <a:rPr lang="en" sz="1712"/>
              <a:t>Can complete the opt-out form</a:t>
            </a:r>
            <a:endParaRPr sz="1712"/>
          </a:p>
        </p:txBody>
      </p:sp>
      <p:pic>
        <p:nvPicPr>
          <p:cNvPr id="84" name="Google Shape;84;p16"/>
          <p:cNvPicPr preferRelativeResize="0"/>
          <p:nvPr/>
        </p:nvPicPr>
        <p:blipFill>
          <a:blip r:embed="rId4">
            <a:alphaModFix/>
          </a:blip>
          <a:stretch>
            <a:fillRect/>
          </a:stretch>
        </p:blipFill>
        <p:spPr>
          <a:xfrm rot="947816">
            <a:off x="5934976" y="-242201"/>
            <a:ext cx="2834801" cy="28348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400"/>
              <a:t>So you’ve completed your application...now what?</a:t>
            </a:r>
            <a:endParaRPr b="1"/>
          </a:p>
        </p:txBody>
      </p:sp>
      <p:sp>
        <p:nvSpPr>
          <p:cNvPr id="346" name="Google Shape;346;p52"/>
          <p:cNvSpPr txBox="1"/>
          <p:nvPr>
            <p:ph idx="1" type="body"/>
          </p:nvPr>
        </p:nvSpPr>
        <p:spPr>
          <a:xfrm>
            <a:off x="387900" y="1489825"/>
            <a:ext cx="8368200" cy="3478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Check your OCAS (college) or OUAC (university) accounts for updates</a:t>
            </a:r>
            <a:endParaRPr sz="1900"/>
          </a:p>
          <a:p>
            <a:pPr indent="-349250" lvl="0" marL="457200" rtl="0" algn="l">
              <a:spcBef>
                <a:spcPts val="0"/>
              </a:spcBef>
              <a:spcAft>
                <a:spcPts val="0"/>
              </a:spcAft>
              <a:buSzPts val="1900"/>
              <a:buChar char="●"/>
            </a:pPr>
            <a:r>
              <a:rPr b="1" lang="en" sz="1900"/>
              <a:t>CHECK</a:t>
            </a:r>
            <a:r>
              <a:rPr lang="en" sz="1900"/>
              <a:t> your email. </a:t>
            </a:r>
            <a:r>
              <a:rPr b="1" lang="en" sz="1900"/>
              <a:t>READ</a:t>
            </a:r>
            <a:r>
              <a:rPr lang="en" sz="1900"/>
              <a:t> all messages from colleges/universities and follow instructions for next steps and deadlines</a:t>
            </a:r>
            <a:endParaRPr sz="1900"/>
          </a:p>
          <a:p>
            <a:pPr indent="-349250" lvl="0" marL="457200" rtl="0" algn="l">
              <a:spcBef>
                <a:spcPts val="0"/>
              </a:spcBef>
              <a:spcAft>
                <a:spcPts val="0"/>
              </a:spcAft>
              <a:buSzPts val="1900"/>
              <a:buChar char="●"/>
            </a:pPr>
            <a:r>
              <a:rPr lang="en" sz="1900"/>
              <a:t>Schools will send a confirmation email that contains information about accessing their student portals in order to submit other required documents or information</a:t>
            </a:r>
            <a:endParaRPr sz="1900"/>
          </a:p>
          <a:p>
            <a:pPr indent="-349250" lvl="0" marL="457200" rtl="0" algn="l">
              <a:spcBef>
                <a:spcPts val="0"/>
              </a:spcBef>
              <a:spcAft>
                <a:spcPts val="0"/>
              </a:spcAft>
              <a:buSzPts val="1900"/>
              <a:buChar char="●"/>
            </a:pPr>
            <a:r>
              <a:rPr lang="en" sz="1900"/>
              <a:t>Start or continue doing research about scholarships and funding options</a:t>
            </a:r>
            <a:endParaRPr sz="1900"/>
          </a:p>
          <a:p>
            <a:pPr indent="-349250" lvl="0" marL="457200" rtl="0" algn="l">
              <a:spcBef>
                <a:spcPts val="0"/>
              </a:spcBef>
              <a:spcAft>
                <a:spcPts val="0"/>
              </a:spcAft>
              <a:buSzPts val="1900"/>
              <a:buChar char="●"/>
            </a:pPr>
            <a:r>
              <a:rPr lang="en" sz="1900"/>
              <a:t>Keep working hard to maintain your average</a:t>
            </a:r>
            <a:endParaRPr sz="1900"/>
          </a:p>
          <a:p>
            <a:pPr indent="-342900" lvl="0" marL="457200" rtl="0" algn="l">
              <a:spcBef>
                <a:spcPts val="0"/>
              </a:spcBef>
              <a:spcAft>
                <a:spcPts val="0"/>
              </a:spcAft>
              <a:buSzPts val="1800"/>
              <a:buChar char="●"/>
            </a:pPr>
            <a:r>
              <a:rPr lang="en" sz="1900"/>
              <a:t>Find time to enjoy your last year of high school, relax and have fun</a:t>
            </a:r>
            <a:r>
              <a:rPr lang="en"/>
              <a:t> </a:t>
            </a:r>
            <a:endParaRPr/>
          </a:p>
        </p:txBody>
      </p:sp>
      <p:pic>
        <p:nvPicPr>
          <p:cNvPr id="347" name="Google Shape;347;p52"/>
          <p:cNvPicPr preferRelativeResize="0"/>
          <p:nvPr/>
        </p:nvPicPr>
        <p:blipFill>
          <a:blip r:embed="rId3">
            <a:alphaModFix/>
          </a:blip>
          <a:stretch>
            <a:fillRect/>
          </a:stretch>
        </p:blipFill>
        <p:spPr>
          <a:xfrm>
            <a:off x="7754250" y="4020101"/>
            <a:ext cx="479923" cy="47992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Financing Post-Secondary</a:t>
            </a:r>
            <a:endParaRPr/>
          </a:p>
        </p:txBody>
      </p:sp>
      <p:sp>
        <p:nvSpPr>
          <p:cNvPr id="353" name="Google Shape;353;p53"/>
          <p:cNvSpPr txBox="1"/>
          <p:nvPr>
            <p:ph idx="1" type="body"/>
          </p:nvPr>
        </p:nvSpPr>
        <p:spPr>
          <a:xfrm>
            <a:off x="387900" y="1489825"/>
            <a:ext cx="8368200" cy="3378900"/>
          </a:xfrm>
          <a:prstGeom prst="rect">
            <a:avLst/>
          </a:prstGeom>
        </p:spPr>
        <p:txBody>
          <a:bodyPr anchorCtr="0" anchor="t" bIns="91425" lIns="91425" spcFirstLastPara="1" rIns="91425" wrap="square" tIns="91425">
            <a:normAutofit fontScale="77500" lnSpcReduction="20000"/>
          </a:bodyPr>
          <a:lstStyle/>
          <a:p>
            <a:pPr indent="0" lvl="0" marL="0" marR="371475" rtl="0" algn="l">
              <a:lnSpc>
                <a:spcPct val="100000"/>
              </a:lnSpc>
              <a:spcBef>
                <a:spcPts val="0"/>
              </a:spcBef>
              <a:spcAft>
                <a:spcPts val="0"/>
              </a:spcAft>
              <a:buNone/>
            </a:pPr>
            <a:r>
              <a:rPr lang="en" sz="2500"/>
              <a:t>We will be having a “Scholarship, Bursary and OSAP” Presentation later in the year but we know some of you are eager to get started! Check out:</a:t>
            </a:r>
            <a:endParaRPr sz="2500"/>
          </a:p>
          <a:p>
            <a:pPr indent="0" lvl="0" marL="457200" marR="371475" rtl="0" algn="l">
              <a:lnSpc>
                <a:spcPct val="100000"/>
              </a:lnSpc>
              <a:spcBef>
                <a:spcPts val="0"/>
              </a:spcBef>
              <a:spcAft>
                <a:spcPts val="0"/>
              </a:spcAft>
              <a:buNone/>
            </a:pPr>
            <a:r>
              <a:t/>
            </a:r>
            <a:endParaRPr sz="2500"/>
          </a:p>
          <a:p>
            <a:pPr indent="-351631" lvl="0" marL="457200" marR="371475" rtl="0" algn="l">
              <a:lnSpc>
                <a:spcPct val="100000"/>
              </a:lnSpc>
              <a:spcBef>
                <a:spcPts val="0"/>
              </a:spcBef>
              <a:spcAft>
                <a:spcPts val="0"/>
              </a:spcAft>
              <a:buSzPct val="100000"/>
              <a:buFont typeface="Arial"/>
              <a:buChar char="●"/>
            </a:pPr>
            <a:r>
              <a:rPr lang="en" sz="2500" u="sng">
                <a:solidFill>
                  <a:schemeClr val="hlink"/>
                </a:solidFill>
                <a:hlinkClick r:id="rId3"/>
              </a:rPr>
              <a:t>Scholarships Canada</a:t>
            </a:r>
            <a:r>
              <a:rPr lang="en" sz="2500"/>
              <a:t> </a:t>
            </a:r>
            <a:endParaRPr sz="2500"/>
          </a:p>
          <a:p>
            <a:pPr indent="-351631" lvl="0" marL="457200" marR="371475" rtl="0" algn="l">
              <a:lnSpc>
                <a:spcPct val="100000"/>
              </a:lnSpc>
              <a:spcBef>
                <a:spcPts val="0"/>
              </a:spcBef>
              <a:spcAft>
                <a:spcPts val="0"/>
              </a:spcAft>
              <a:buSzPct val="100000"/>
              <a:buFont typeface="Arial"/>
              <a:buChar char="●"/>
            </a:pPr>
            <a:r>
              <a:rPr lang="en" sz="2500" u="sng">
                <a:solidFill>
                  <a:schemeClr val="hlink"/>
                </a:solidFill>
                <a:hlinkClick r:id="rId4"/>
              </a:rPr>
              <a:t>Yconic</a:t>
            </a:r>
            <a:r>
              <a:rPr lang="en" sz="2500"/>
              <a:t> </a:t>
            </a:r>
            <a:r>
              <a:rPr lang="en" sz="2500">
                <a:solidFill>
                  <a:schemeClr val="accent5"/>
                </a:solidFill>
              </a:rPr>
              <a:t> </a:t>
            </a:r>
            <a:endParaRPr sz="2500"/>
          </a:p>
          <a:p>
            <a:pPr indent="-351631" lvl="0" marL="457200" marR="371475" rtl="0" algn="l">
              <a:lnSpc>
                <a:spcPct val="100000"/>
              </a:lnSpc>
              <a:spcBef>
                <a:spcPts val="0"/>
              </a:spcBef>
              <a:spcAft>
                <a:spcPts val="0"/>
              </a:spcAft>
              <a:buSzPct val="100000"/>
              <a:buFont typeface="Arial"/>
              <a:buChar char="●"/>
            </a:pPr>
            <a:r>
              <a:rPr lang="en" sz="2500" u="sng">
                <a:solidFill>
                  <a:schemeClr val="hlink"/>
                </a:solidFill>
                <a:hlinkClick r:id="rId5"/>
              </a:rPr>
              <a:t>Scholar Tree</a:t>
            </a:r>
            <a:r>
              <a:rPr lang="en" sz="2500"/>
              <a:t>  </a:t>
            </a:r>
            <a:endParaRPr sz="2500"/>
          </a:p>
          <a:p>
            <a:pPr indent="-351631" lvl="0" marL="457200" marR="371475" rtl="0" algn="l">
              <a:lnSpc>
                <a:spcPct val="100000"/>
              </a:lnSpc>
              <a:spcBef>
                <a:spcPts val="0"/>
              </a:spcBef>
              <a:spcAft>
                <a:spcPts val="0"/>
              </a:spcAft>
              <a:buSzPct val="100000"/>
              <a:buFont typeface="Arial"/>
              <a:buChar char="●"/>
            </a:pPr>
            <a:r>
              <a:rPr lang="en" sz="2500" u="sng">
                <a:solidFill>
                  <a:schemeClr val="hlink"/>
                </a:solidFill>
                <a:hlinkClick r:id="rId6"/>
              </a:rPr>
              <a:t>Gloucester HS website</a:t>
            </a:r>
            <a:endParaRPr sz="2500"/>
          </a:p>
          <a:p>
            <a:pPr indent="-351631" lvl="0" marL="457200" marR="371475" rtl="0" algn="l">
              <a:lnSpc>
                <a:spcPct val="100000"/>
              </a:lnSpc>
              <a:spcBef>
                <a:spcPts val="0"/>
              </a:spcBef>
              <a:spcAft>
                <a:spcPts val="0"/>
              </a:spcAft>
              <a:buSzPct val="100000"/>
              <a:buFont typeface="Arial"/>
              <a:buChar char="●"/>
            </a:pPr>
            <a:r>
              <a:rPr lang="en" sz="2500"/>
              <a:t>Grade 12 Google Classroom</a:t>
            </a:r>
            <a:endParaRPr sz="2500"/>
          </a:p>
          <a:p>
            <a:pPr indent="-351631" lvl="0" marL="457200" marR="371475" rtl="0" algn="l">
              <a:lnSpc>
                <a:spcPct val="100000"/>
              </a:lnSpc>
              <a:spcBef>
                <a:spcPts val="0"/>
              </a:spcBef>
              <a:spcAft>
                <a:spcPts val="0"/>
              </a:spcAft>
              <a:buSzPct val="100000"/>
              <a:buFont typeface="Arial"/>
              <a:buChar char="●"/>
            </a:pPr>
            <a:r>
              <a:rPr lang="en" sz="2500" u="sng">
                <a:solidFill>
                  <a:schemeClr val="hlink"/>
                </a:solidFill>
                <a:hlinkClick r:id="rId7"/>
              </a:rPr>
              <a:t>Scholarships (updated by RHS)</a:t>
            </a:r>
            <a:endParaRPr sz="2500"/>
          </a:p>
          <a:p>
            <a:pPr indent="0" lvl="0" marL="457200" marR="371475" rtl="0" algn="l">
              <a:lnSpc>
                <a:spcPct val="100000"/>
              </a:lnSpc>
              <a:spcBef>
                <a:spcPts val="0"/>
              </a:spcBef>
              <a:spcAft>
                <a:spcPts val="0"/>
              </a:spcAft>
              <a:buNone/>
            </a:pPr>
            <a:r>
              <a:t/>
            </a:r>
            <a:endParaRPr sz="2500"/>
          </a:p>
          <a:p>
            <a:pPr indent="0" lvl="0" marL="0" marR="371475" rtl="0" algn="l">
              <a:lnSpc>
                <a:spcPct val="100000"/>
              </a:lnSpc>
              <a:spcBef>
                <a:spcPts val="0"/>
              </a:spcBef>
              <a:spcAft>
                <a:spcPts val="0"/>
              </a:spcAft>
              <a:buNone/>
            </a:pPr>
            <a:r>
              <a:rPr lang="en" sz="2500"/>
              <a:t>More info about school specific scholarships and awards to come in Spring 2024.</a:t>
            </a:r>
            <a:endParaRPr/>
          </a:p>
        </p:txBody>
      </p:sp>
      <p:pic>
        <p:nvPicPr>
          <p:cNvPr id="354" name="Google Shape;354;p53"/>
          <p:cNvPicPr preferRelativeResize="0"/>
          <p:nvPr/>
        </p:nvPicPr>
        <p:blipFill>
          <a:blip r:embed="rId8">
            <a:alphaModFix/>
          </a:blip>
          <a:stretch>
            <a:fillRect/>
          </a:stretch>
        </p:blipFill>
        <p:spPr>
          <a:xfrm>
            <a:off x="5139551" y="2496150"/>
            <a:ext cx="2262823" cy="136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Need help?</a:t>
            </a:r>
            <a:endParaRPr/>
          </a:p>
        </p:txBody>
      </p:sp>
      <p:sp>
        <p:nvSpPr>
          <p:cNvPr id="360" name="Google Shape;360;p5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349250" lvl="0" marL="457200" rtl="0" algn="l">
              <a:spcBef>
                <a:spcPts val="0"/>
              </a:spcBef>
              <a:spcAft>
                <a:spcPts val="0"/>
              </a:spcAft>
              <a:buSzPts val="1900"/>
              <a:buChar char="●"/>
            </a:pPr>
            <a:r>
              <a:rPr lang="en" sz="1900"/>
              <a:t>Ms.Schliebener in Guidance can help you - make an appointment.</a:t>
            </a:r>
            <a:endParaRPr sz="1900"/>
          </a:p>
          <a:p>
            <a:pPr indent="-323850" lvl="1" marL="914400" rtl="0" algn="l">
              <a:spcBef>
                <a:spcPts val="0"/>
              </a:spcBef>
              <a:spcAft>
                <a:spcPts val="0"/>
              </a:spcAft>
              <a:buSzPts val="1500"/>
              <a:buChar char="○"/>
            </a:pPr>
            <a:r>
              <a:rPr lang="en" sz="1500"/>
              <a:t>Connect with colleges and universities</a:t>
            </a:r>
            <a:endParaRPr sz="1500"/>
          </a:p>
          <a:p>
            <a:pPr indent="-323850" lvl="1" marL="914400" rtl="0" algn="l">
              <a:spcBef>
                <a:spcPts val="0"/>
              </a:spcBef>
              <a:spcAft>
                <a:spcPts val="0"/>
              </a:spcAft>
              <a:buSzPts val="1500"/>
              <a:buChar char="○"/>
            </a:pPr>
            <a:r>
              <a:rPr lang="en" sz="1500"/>
              <a:t>Understand the application process</a:t>
            </a:r>
            <a:endParaRPr sz="1500"/>
          </a:p>
          <a:p>
            <a:pPr indent="-323850" lvl="1" marL="914400" rtl="0" algn="l">
              <a:spcBef>
                <a:spcPts val="0"/>
              </a:spcBef>
              <a:spcAft>
                <a:spcPts val="0"/>
              </a:spcAft>
              <a:buSzPts val="1500"/>
              <a:buChar char="○"/>
            </a:pPr>
            <a:r>
              <a:rPr lang="en" sz="1500"/>
              <a:t>With scholarships and bursary information</a:t>
            </a:r>
            <a:endParaRPr sz="1500"/>
          </a:p>
          <a:p>
            <a:pPr indent="-323850" lvl="1" marL="914400" rtl="0" algn="l">
              <a:spcBef>
                <a:spcPts val="0"/>
              </a:spcBef>
              <a:spcAft>
                <a:spcPts val="0"/>
              </a:spcAft>
              <a:buSzPts val="1500"/>
              <a:buChar char="○"/>
            </a:pPr>
            <a:r>
              <a:rPr lang="en" sz="1500"/>
              <a:t>Process transcript requests for out-of-province applications</a:t>
            </a:r>
            <a:endParaRPr sz="1500"/>
          </a:p>
          <a:p>
            <a:pPr indent="457200" lvl="0" marL="0" rtl="0" algn="l">
              <a:spcBef>
                <a:spcPts val="1200"/>
              </a:spcBef>
              <a:spcAft>
                <a:spcPts val="0"/>
              </a:spcAft>
              <a:buNone/>
            </a:pPr>
            <a:r>
              <a:rPr lang="en" sz="1900"/>
              <a:t>E-mail </a:t>
            </a:r>
            <a:r>
              <a:rPr b="1" lang="en" sz="1900" u="sng">
                <a:solidFill>
                  <a:schemeClr val="hlink"/>
                </a:solidFill>
                <a:hlinkClick r:id="rId3"/>
              </a:rPr>
              <a:t>GHSguidance@ocdsb.ca</a:t>
            </a:r>
            <a:r>
              <a:rPr b="1" lang="en" sz="1500"/>
              <a:t> </a:t>
            </a:r>
            <a:br>
              <a:rPr b="1" lang="en" sz="1500"/>
            </a:br>
            <a:endParaRPr sz="1500"/>
          </a:p>
          <a:p>
            <a:pPr indent="-349250" lvl="0" marL="457200" rtl="0" algn="l">
              <a:spcBef>
                <a:spcPts val="1200"/>
              </a:spcBef>
              <a:spcAft>
                <a:spcPts val="0"/>
              </a:spcAft>
              <a:buSzPts val="1900"/>
              <a:buChar char="●"/>
            </a:pPr>
            <a:r>
              <a:rPr lang="en" sz="1900"/>
              <a:t>Make an appointment with your guidance counsellor by sending them an e-mail or using the posted QR codes</a:t>
            </a:r>
            <a:endParaRPr sz="1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Reminders!</a:t>
            </a:r>
            <a:endParaRPr/>
          </a:p>
        </p:txBody>
      </p:sp>
      <p:sp>
        <p:nvSpPr>
          <p:cNvPr id="366" name="Google Shape;366;p5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SzPct val="111111"/>
              <a:buChar char="●"/>
            </a:pPr>
            <a:r>
              <a:rPr lang="en"/>
              <a:t>Visit the OPEN HOUSE at UOttawa, Carleton and Algonquin</a:t>
            </a:r>
            <a:br>
              <a:rPr lang="en"/>
            </a:br>
            <a:endParaRPr/>
          </a:p>
          <a:p>
            <a:pPr indent="-346075" lvl="0" marL="457200" rtl="0" algn="l">
              <a:spcBef>
                <a:spcPts val="0"/>
              </a:spcBef>
              <a:spcAft>
                <a:spcPts val="0"/>
              </a:spcAft>
              <a:buSzPct val="100000"/>
              <a:buChar char="●"/>
            </a:pPr>
            <a:r>
              <a:rPr lang="en" sz="2000" u="sng">
                <a:solidFill>
                  <a:schemeClr val="hlink"/>
                </a:solidFill>
                <a:hlinkClick r:id="rId3"/>
              </a:rPr>
              <a:t>Ontario Universities’ Fairs Virtual Events</a:t>
            </a:r>
            <a:br>
              <a:rPr lang="en" sz="2000"/>
            </a:br>
            <a:r>
              <a:rPr lang="en" sz="2000"/>
              <a:t>November 21 @ 5-7pm </a:t>
            </a:r>
            <a:br>
              <a:rPr lang="en" sz="2000"/>
            </a:br>
            <a:endParaRPr sz="2000"/>
          </a:p>
          <a:p>
            <a:pPr indent="-408267" lvl="0" marL="457200" rtl="0" algn="l">
              <a:spcBef>
                <a:spcPts val="0"/>
              </a:spcBef>
              <a:spcAft>
                <a:spcPts val="0"/>
              </a:spcAft>
              <a:buSzPct val="100000"/>
              <a:buChar char="●"/>
            </a:pPr>
            <a:r>
              <a:rPr b="1" lang="en" sz="3058"/>
              <a:t>Hand in your volunteer hours! </a:t>
            </a:r>
            <a:br>
              <a:rPr b="1" lang="en" sz="3058"/>
            </a:br>
            <a:endParaRPr sz="2000"/>
          </a:p>
          <a:p>
            <a:pPr indent="-346075" lvl="0" marL="457200" rtl="0" algn="l">
              <a:spcBef>
                <a:spcPts val="0"/>
              </a:spcBef>
              <a:spcAft>
                <a:spcPts val="0"/>
              </a:spcAft>
              <a:buSzPct val="100000"/>
              <a:buChar char="●"/>
            </a:pPr>
            <a:r>
              <a:rPr lang="en" sz="2000"/>
              <a:t>Check your graduation summaries! Make sure you have everything you need for the programs you are applying to! These will be given out to around mid-term.</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QUESTIONS?</a:t>
            </a:r>
            <a:endParaRPr b="1"/>
          </a:p>
        </p:txBody>
      </p:sp>
      <p:pic>
        <p:nvPicPr>
          <p:cNvPr id="372" name="Google Shape;372;p56"/>
          <p:cNvPicPr preferRelativeResize="0"/>
          <p:nvPr/>
        </p:nvPicPr>
        <p:blipFill>
          <a:blip r:embed="rId3">
            <a:alphaModFix/>
          </a:blip>
          <a:stretch>
            <a:fillRect/>
          </a:stretch>
        </p:blipFill>
        <p:spPr>
          <a:xfrm>
            <a:off x="373700" y="2571750"/>
            <a:ext cx="2166250" cy="2166250"/>
          </a:xfrm>
          <a:prstGeom prst="rect">
            <a:avLst/>
          </a:prstGeom>
          <a:noFill/>
          <a:ln>
            <a:noFill/>
          </a:ln>
        </p:spPr>
      </p:pic>
      <p:pic>
        <p:nvPicPr>
          <p:cNvPr id="373" name="Google Shape;373;p56"/>
          <p:cNvPicPr preferRelativeResize="0"/>
          <p:nvPr/>
        </p:nvPicPr>
        <p:blipFill>
          <a:blip r:embed="rId3">
            <a:alphaModFix/>
          </a:blip>
          <a:stretch>
            <a:fillRect/>
          </a:stretch>
        </p:blipFill>
        <p:spPr>
          <a:xfrm>
            <a:off x="6661675" y="352075"/>
            <a:ext cx="2166251" cy="216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rotWithShape="1">
          <a:blip r:embed="rId3">
            <a:alphaModFix/>
          </a:blip>
          <a:srcRect b="24458" l="0" r="0" t="1828"/>
          <a:stretch/>
        </p:blipFill>
        <p:spPr>
          <a:xfrm>
            <a:off x="109975" y="71825"/>
            <a:ext cx="5593699" cy="4853847"/>
          </a:xfrm>
          <a:prstGeom prst="rect">
            <a:avLst/>
          </a:prstGeom>
          <a:noFill/>
          <a:ln>
            <a:noFill/>
          </a:ln>
        </p:spPr>
      </p:pic>
      <p:sp>
        <p:nvSpPr>
          <p:cNvPr id="90" name="Google Shape;90;p17"/>
          <p:cNvSpPr/>
          <p:nvPr/>
        </p:nvSpPr>
        <p:spPr>
          <a:xfrm>
            <a:off x="158750" y="103150"/>
            <a:ext cx="740400" cy="119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2893675" y="423675"/>
            <a:ext cx="5496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1088925" y="507675"/>
            <a:ext cx="5037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2702650" y="507675"/>
            <a:ext cx="5037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17"/>
          <p:cNvCxnSpPr>
            <a:stCxn id="95" idx="1"/>
          </p:cNvCxnSpPr>
          <p:nvPr/>
        </p:nvCxnSpPr>
        <p:spPr>
          <a:xfrm rot="10800000">
            <a:off x="3954650" y="1049450"/>
            <a:ext cx="1922700" cy="0"/>
          </a:xfrm>
          <a:prstGeom prst="straightConnector1">
            <a:avLst/>
          </a:prstGeom>
          <a:noFill/>
          <a:ln cap="flat" cmpd="sng" w="38100">
            <a:solidFill>
              <a:schemeClr val="accent5"/>
            </a:solidFill>
            <a:prstDash val="solid"/>
            <a:round/>
            <a:headEnd len="med" w="med" type="none"/>
            <a:tailEnd len="med" w="med" type="triangle"/>
          </a:ln>
        </p:spPr>
      </p:cxnSp>
      <p:cxnSp>
        <p:nvCxnSpPr>
          <p:cNvPr id="96" name="Google Shape;96;p17"/>
          <p:cNvCxnSpPr>
            <a:stCxn id="97" idx="1"/>
          </p:cNvCxnSpPr>
          <p:nvPr/>
        </p:nvCxnSpPr>
        <p:spPr>
          <a:xfrm rot="10800000">
            <a:off x="3677750" y="1138700"/>
            <a:ext cx="2199600" cy="384000"/>
          </a:xfrm>
          <a:prstGeom prst="straightConnector1">
            <a:avLst/>
          </a:prstGeom>
          <a:noFill/>
          <a:ln cap="flat" cmpd="sng" w="38100">
            <a:solidFill>
              <a:schemeClr val="accent5"/>
            </a:solidFill>
            <a:prstDash val="solid"/>
            <a:round/>
            <a:headEnd len="med" w="med" type="none"/>
            <a:tailEnd len="med" w="med" type="triangle"/>
          </a:ln>
        </p:spPr>
      </p:cxnSp>
      <p:sp>
        <p:nvSpPr>
          <p:cNvPr id="95" name="Google Shape;95;p17"/>
          <p:cNvSpPr txBox="1"/>
          <p:nvPr/>
        </p:nvSpPr>
        <p:spPr>
          <a:xfrm>
            <a:off x="5877350" y="849350"/>
            <a:ext cx="238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Community Service Hours</a:t>
            </a:r>
            <a:endParaRPr>
              <a:solidFill>
                <a:schemeClr val="dk1"/>
              </a:solidFill>
              <a:latin typeface="Roboto"/>
              <a:ea typeface="Roboto"/>
              <a:cs typeface="Roboto"/>
              <a:sym typeface="Roboto"/>
            </a:endParaRPr>
          </a:p>
        </p:txBody>
      </p:sp>
      <p:sp>
        <p:nvSpPr>
          <p:cNvPr id="97" name="Google Shape;97;p17"/>
          <p:cNvSpPr txBox="1"/>
          <p:nvPr/>
        </p:nvSpPr>
        <p:spPr>
          <a:xfrm>
            <a:off x="5877350" y="1322600"/>
            <a:ext cx="238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Literacy Requirement</a:t>
            </a:r>
            <a:endParaRPr>
              <a:solidFill>
                <a:schemeClr val="dk1"/>
              </a:solidFill>
              <a:latin typeface="Roboto"/>
              <a:ea typeface="Roboto"/>
              <a:cs typeface="Roboto"/>
              <a:sym typeface="Roboto"/>
            </a:endParaRPr>
          </a:p>
        </p:txBody>
      </p:sp>
      <p:cxnSp>
        <p:nvCxnSpPr>
          <p:cNvPr id="98" name="Google Shape;98;p17"/>
          <p:cNvCxnSpPr/>
          <p:nvPr/>
        </p:nvCxnSpPr>
        <p:spPr>
          <a:xfrm rot="10800000">
            <a:off x="2469975" y="3793925"/>
            <a:ext cx="3233700" cy="577200"/>
          </a:xfrm>
          <a:prstGeom prst="straightConnector1">
            <a:avLst/>
          </a:prstGeom>
          <a:noFill/>
          <a:ln cap="flat" cmpd="sng" w="38100">
            <a:solidFill>
              <a:schemeClr val="accent5"/>
            </a:solidFill>
            <a:prstDash val="solid"/>
            <a:round/>
            <a:headEnd len="med" w="med" type="none"/>
            <a:tailEnd len="med" w="med" type="triangle"/>
          </a:ln>
        </p:spPr>
      </p:cxnSp>
      <p:sp>
        <p:nvSpPr>
          <p:cNvPr id="99" name="Google Shape;99;p17"/>
          <p:cNvSpPr txBox="1"/>
          <p:nvPr/>
        </p:nvSpPr>
        <p:spPr>
          <a:xfrm>
            <a:off x="5863325" y="4137625"/>
            <a:ext cx="1740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30 or more credits</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18 compulsory</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12 electives</a:t>
            </a:r>
            <a:endParaRPr>
              <a:solidFill>
                <a:schemeClr val="dk1"/>
              </a:solidFill>
              <a:latin typeface="Roboto"/>
              <a:ea typeface="Roboto"/>
              <a:cs typeface="Roboto"/>
              <a:sym typeface="Roboto"/>
            </a:endParaRPr>
          </a:p>
        </p:txBody>
      </p:sp>
      <p:sp>
        <p:nvSpPr>
          <p:cNvPr id="100" name="Google Shape;100;p17"/>
          <p:cNvSpPr txBox="1"/>
          <p:nvPr/>
        </p:nvSpPr>
        <p:spPr>
          <a:xfrm>
            <a:off x="5877350" y="1926550"/>
            <a:ext cx="2701800" cy="19086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Roboto"/>
                <a:ea typeface="Roboto"/>
                <a:cs typeface="Roboto"/>
                <a:sym typeface="Roboto"/>
              </a:rPr>
              <a:t>*** REMEMBER***</a:t>
            </a:r>
            <a:endParaRPr b="1">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accent5"/>
                </a:solidFill>
                <a:latin typeface="Roboto"/>
                <a:ea typeface="Roboto"/>
                <a:cs typeface="Roboto"/>
                <a:sym typeface="Roboto"/>
              </a:rPr>
              <a:t>Post-Secondary requirements are based on your program choice. </a:t>
            </a:r>
            <a:endParaRPr>
              <a:solidFill>
                <a:schemeClr val="accent5"/>
              </a:solidFill>
              <a:latin typeface="Roboto"/>
              <a:ea typeface="Roboto"/>
              <a:cs typeface="Roboto"/>
              <a:sym typeface="Roboto"/>
            </a:endParaRPr>
          </a:p>
          <a:p>
            <a:pPr indent="0" lvl="0" marL="0" rtl="0" algn="ctr">
              <a:spcBef>
                <a:spcPts val="0"/>
              </a:spcBef>
              <a:spcAft>
                <a:spcPts val="0"/>
              </a:spcAft>
              <a:buNone/>
            </a:pPr>
            <a:r>
              <a:t/>
            </a:r>
            <a:endParaRPr>
              <a:solidFill>
                <a:schemeClr val="accent5"/>
              </a:solidFill>
              <a:latin typeface="Roboto"/>
              <a:ea typeface="Roboto"/>
              <a:cs typeface="Roboto"/>
              <a:sym typeface="Roboto"/>
            </a:endParaRPr>
          </a:p>
          <a:p>
            <a:pPr indent="0" lvl="0" marL="0" rtl="0" algn="ctr">
              <a:spcBef>
                <a:spcPts val="0"/>
              </a:spcBef>
              <a:spcAft>
                <a:spcPts val="0"/>
              </a:spcAft>
              <a:buNone/>
            </a:pPr>
            <a:r>
              <a:rPr lang="en">
                <a:solidFill>
                  <a:schemeClr val="accent5"/>
                </a:solidFill>
                <a:latin typeface="Roboto"/>
                <a:ea typeface="Roboto"/>
                <a:cs typeface="Roboto"/>
                <a:sym typeface="Roboto"/>
              </a:rPr>
              <a:t>Make sure you are registered in all required courses for your program.</a:t>
            </a:r>
            <a:endParaRPr>
              <a:solidFill>
                <a:schemeClr val="accent5"/>
              </a:solidFill>
              <a:latin typeface="Roboto"/>
              <a:ea typeface="Roboto"/>
              <a:cs typeface="Roboto"/>
              <a:sym typeface="Roboto"/>
            </a:endParaRPr>
          </a:p>
        </p:txBody>
      </p:sp>
      <p:sp>
        <p:nvSpPr>
          <p:cNvPr id="101" name="Google Shape;101;p17"/>
          <p:cNvSpPr/>
          <p:nvPr/>
        </p:nvSpPr>
        <p:spPr>
          <a:xfrm>
            <a:off x="3007725" y="1049450"/>
            <a:ext cx="740400" cy="473400"/>
          </a:xfrm>
          <a:prstGeom prst="roundRect">
            <a:avLst>
              <a:gd fmla="val 16667" name="adj"/>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7653200" y="205000"/>
            <a:ext cx="7404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17"/>
          <p:cNvCxnSpPr/>
          <p:nvPr/>
        </p:nvCxnSpPr>
        <p:spPr>
          <a:xfrm rot="10800000">
            <a:off x="3954575" y="2138825"/>
            <a:ext cx="1756800" cy="2232300"/>
          </a:xfrm>
          <a:prstGeom prst="straightConnector1">
            <a:avLst/>
          </a:prstGeom>
          <a:noFill/>
          <a:ln cap="flat" cmpd="sng" w="38100">
            <a:solidFill>
              <a:schemeClr val="accent5"/>
            </a:solidFill>
            <a:prstDash val="solid"/>
            <a:round/>
            <a:headEnd len="med" w="med" type="none"/>
            <a:tailEnd len="med" w="med" type="triangle"/>
          </a:ln>
        </p:spPr>
      </p:cxnSp>
      <p:sp>
        <p:nvSpPr>
          <p:cNvPr id="104" name="Google Shape;104;p17"/>
          <p:cNvSpPr/>
          <p:nvPr/>
        </p:nvSpPr>
        <p:spPr>
          <a:xfrm>
            <a:off x="3600975" y="507675"/>
            <a:ext cx="5037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2556425" y="647675"/>
            <a:ext cx="503700" cy="8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4955575" y="154875"/>
            <a:ext cx="4003200" cy="4833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3000"/>
              <a:t>SHSM Diploma</a:t>
            </a:r>
            <a:endParaRPr b="1" sz="3000"/>
          </a:p>
          <a:p>
            <a:pPr indent="0" lvl="0" marL="0" rtl="0" algn="l">
              <a:spcBef>
                <a:spcPts val="0"/>
              </a:spcBef>
              <a:spcAft>
                <a:spcPts val="0"/>
              </a:spcAft>
              <a:buNone/>
            </a:pPr>
            <a:r>
              <a:t/>
            </a:r>
            <a:endParaRPr b="1" sz="1800"/>
          </a:p>
          <a:p>
            <a:pPr indent="0" lvl="0" marL="0" rtl="0" algn="l">
              <a:spcBef>
                <a:spcPts val="0"/>
              </a:spcBef>
              <a:spcAft>
                <a:spcPts val="0"/>
              </a:spcAft>
              <a:buNone/>
            </a:pPr>
            <a:r>
              <a:rPr lang="en" sz="2200"/>
              <a:t>Make sure you are on track with completing all of the requirements:</a:t>
            </a:r>
            <a:br>
              <a:rPr lang="en" sz="2200"/>
            </a:br>
            <a:endParaRPr sz="2200"/>
          </a:p>
          <a:p>
            <a:pPr indent="0" lvl="0" marL="0" rtl="0" algn="l">
              <a:spcBef>
                <a:spcPts val="0"/>
              </a:spcBef>
              <a:spcAft>
                <a:spcPts val="0"/>
              </a:spcAft>
              <a:buNone/>
            </a:pPr>
            <a:r>
              <a:rPr lang="en" sz="2200"/>
              <a:t>English (1)</a:t>
            </a:r>
            <a:endParaRPr sz="2200"/>
          </a:p>
          <a:p>
            <a:pPr indent="0" lvl="0" marL="0" rtl="0" algn="l">
              <a:spcBef>
                <a:spcPts val="0"/>
              </a:spcBef>
              <a:spcAft>
                <a:spcPts val="0"/>
              </a:spcAft>
              <a:buNone/>
            </a:pPr>
            <a:r>
              <a:rPr lang="en" sz="2200"/>
              <a:t>Math (1)</a:t>
            </a:r>
            <a:endParaRPr sz="2200"/>
          </a:p>
          <a:p>
            <a:pPr indent="0" lvl="0" marL="0" rtl="0" algn="l">
              <a:spcBef>
                <a:spcPts val="0"/>
              </a:spcBef>
              <a:spcAft>
                <a:spcPts val="0"/>
              </a:spcAft>
              <a:buNone/>
            </a:pPr>
            <a:r>
              <a:rPr lang="en" sz="2200"/>
              <a:t>Majors (4)</a:t>
            </a:r>
            <a:endParaRPr sz="2200"/>
          </a:p>
          <a:p>
            <a:pPr indent="0" lvl="0" marL="0" rtl="0" algn="l">
              <a:spcBef>
                <a:spcPts val="0"/>
              </a:spcBef>
              <a:spcAft>
                <a:spcPts val="0"/>
              </a:spcAft>
              <a:buNone/>
            </a:pPr>
            <a:r>
              <a:rPr lang="en" sz="2200"/>
              <a:t>Other required course (1)</a:t>
            </a:r>
            <a:endParaRPr sz="2200"/>
          </a:p>
          <a:p>
            <a:pPr indent="0" lvl="0" marL="0" rtl="0" algn="l">
              <a:spcBef>
                <a:spcPts val="0"/>
              </a:spcBef>
              <a:spcAft>
                <a:spcPts val="0"/>
              </a:spcAft>
              <a:buNone/>
            </a:pPr>
            <a:r>
              <a:rPr lang="en" sz="2200"/>
              <a:t>Co-op</a:t>
            </a:r>
            <a:endParaRPr sz="2200"/>
          </a:p>
          <a:p>
            <a:pPr indent="0" lvl="0" marL="0" rtl="0" algn="l">
              <a:spcBef>
                <a:spcPts val="0"/>
              </a:spcBef>
              <a:spcAft>
                <a:spcPts val="0"/>
              </a:spcAft>
              <a:buNone/>
            </a:pPr>
            <a:r>
              <a:rPr lang="en" sz="2200"/>
              <a:t>Certifications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1755"/>
              <a:t>*If you attended LAUNCH this will count as the “Reach Ahead” Component</a:t>
            </a:r>
            <a:endParaRPr sz="1755"/>
          </a:p>
        </p:txBody>
      </p:sp>
      <p:pic>
        <p:nvPicPr>
          <p:cNvPr id="111" name="Google Shape;111;p18"/>
          <p:cNvPicPr preferRelativeResize="0"/>
          <p:nvPr/>
        </p:nvPicPr>
        <p:blipFill>
          <a:blip r:embed="rId3">
            <a:alphaModFix/>
          </a:blip>
          <a:stretch>
            <a:fillRect/>
          </a:stretch>
        </p:blipFill>
        <p:spPr>
          <a:xfrm>
            <a:off x="186350" y="933525"/>
            <a:ext cx="4650775" cy="3123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What are your options?</a:t>
            </a:r>
            <a:endParaRPr b="1"/>
          </a:p>
        </p:txBody>
      </p:sp>
      <p:pic>
        <p:nvPicPr>
          <p:cNvPr id="117" name="Google Shape;117;p19"/>
          <p:cNvPicPr preferRelativeResize="0"/>
          <p:nvPr/>
        </p:nvPicPr>
        <p:blipFill>
          <a:blip r:embed="rId3">
            <a:alphaModFix/>
          </a:blip>
          <a:stretch>
            <a:fillRect/>
          </a:stretch>
        </p:blipFill>
        <p:spPr>
          <a:xfrm>
            <a:off x="960650" y="1397550"/>
            <a:ext cx="6962775" cy="3343275"/>
          </a:xfrm>
          <a:prstGeom prst="rect">
            <a:avLst/>
          </a:prstGeom>
          <a:noFill/>
          <a:ln>
            <a:noFill/>
          </a:ln>
        </p:spPr>
      </p:pic>
      <p:sp>
        <p:nvSpPr>
          <p:cNvPr id="118" name="Google Shape;118;p19"/>
          <p:cNvSpPr txBox="1"/>
          <p:nvPr/>
        </p:nvSpPr>
        <p:spPr>
          <a:xfrm>
            <a:off x="6144000" y="4566300"/>
            <a:ext cx="3000000" cy="5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50">
                <a:solidFill>
                  <a:srgbClr val="FFFFFF"/>
                </a:solidFill>
                <a:highlight>
                  <a:schemeClr val="lt1"/>
                </a:highlight>
              </a:rPr>
              <a:t>Source: www.time4learning.com/blog/new-homeschooler/life-after-high-school-different-paths-to-success/</a:t>
            </a:r>
            <a:endParaRPr sz="900">
              <a:highlight>
                <a:schemeClr val="lt1"/>
              </a:highlight>
            </a:endParaRPr>
          </a:p>
        </p:txBody>
      </p:sp>
      <p:sp>
        <p:nvSpPr>
          <p:cNvPr id="119" name="Google Shape;119;p19"/>
          <p:cNvSpPr txBox="1"/>
          <p:nvPr/>
        </p:nvSpPr>
        <p:spPr>
          <a:xfrm rot="-514497">
            <a:off x="268067" y="2309468"/>
            <a:ext cx="1961729" cy="723516"/>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chemeClr val="dk1"/>
                </a:solidFill>
                <a:latin typeface="Kalam"/>
                <a:ea typeface="Kalam"/>
                <a:cs typeface="Kalam"/>
                <a:sym typeface="Kalam"/>
              </a:rPr>
              <a:t>Gap Year</a:t>
            </a:r>
            <a:endParaRPr b="1" sz="3500">
              <a:solidFill>
                <a:schemeClr val="dk1"/>
              </a:solidFill>
              <a:latin typeface="Kalam"/>
              <a:ea typeface="Kalam"/>
              <a:cs typeface="Kalam"/>
              <a:sym typeface="Kalam"/>
            </a:endParaRPr>
          </a:p>
        </p:txBody>
      </p:sp>
      <p:sp>
        <p:nvSpPr>
          <p:cNvPr id="120" name="Google Shape;120;p19"/>
          <p:cNvSpPr txBox="1"/>
          <p:nvPr/>
        </p:nvSpPr>
        <p:spPr>
          <a:xfrm rot="-1300">
            <a:off x="3075050" y="1398009"/>
            <a:ext cx="2380800"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1"/>
                </a:solidFill>
                <a:latin typeface="Kalam"/>
                <a:ea typeface="Kalam"/>
                <a:cs typeface="Kalam"/>
                <a:sym typeface="Kalam"/>
              </a:rPr>
              <a:t>Apprenticeship</a:t>
            </a:r>
            <a:endParaRPr b="1" sz="2100">
              <a:solidFill>
                <a:schemeClr val="dk1"/>
              </a:solidFill>
              <a:latin typeface="Kalam"/>
              <a:ea typeface="Kalam"/>
              <a:cs typeface="Kalam"/>
              <a:sym typeface="Kalam"/>
            </a:endParaRPr>
          </a:p>
        </p:txBody>
      </p:sp>
      <p:sp>
        <p:nvSpPr>
          <p:cNvPr id="121" name="Google Shape;121;p19"/>
          <p:cNvSpPr txBox="1"/>
          <p:nvPr/>
        </p:nvSpPr>
        <p:spPr>
          <a:xfrm rot="1088973">
            <a:off x="5495165" y="1499138"/>
            <a:ext cx="2380750" cy="630974"/>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dk1"/>
                </a:solidFill>
                <a:latin typeface="Kalam"/>
                <a:ea typeface="Kalam"/>
                <a:cs typeface="Kalam"/>
                <a:sym typeface="Kalam"/>
              </a:rPr>
              <a:t>University</a:t>
            </a:r>
            <a:endParaRPr b="1" sz="2400">
              <a:solidFill>
                <a:schemeClr val="dk1"/>
              </a:solidFill>
              <a:latin typeface="Kalam"/>
              <a:ea typeface="Kalam"/>
              <a:cs typeface="Kalam"/>
              <a:sym typeface="Kalam"/>
            </a:endParaRPr>
          </a:p>
        </p:txBody>
      </p:sp>
      <p:sp>
        <p:nvSpPr>
          <p:cNvPr id="122" name="Google Shape;122;p19"/>
          <p:cNvSpPr txBox="1"/>
          <p:nvPr/>
        </p:nvSpPr>
        <p:spPr>
          <a:xfrm rot="763181">
            <a:off x="7393687" y="2444715"/>
            <a:ext cx="1387039" cy="585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1"/>
                </a:solidFill>
                <a:latin typeface="Kalam"/>
                <a:ea typeface="Kalam"/>
                <a:cs typeface="Kalam"/>
                <a:sym typeface="Kalam"/>
              </a:rPr>
              <a:t>Military</a:t>
            </a:r>
            <a:endParaRPr b="1" sz="2100">
              <a:solidFill>
                <a:schemeClr val="dk1"/>
              </a:solidFill>
              <a:latin typeface="Kalam"/>
              <a:ea typeface="Kalam"/>
              <a:cs typeface="Kalam"/>
              <a:sym typeface="Kala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Explore the pathways!</a:t>
            </a:r>
            <a:endParaRPr b="1"/>
          </a:p>
        </p:txBody>
      </p:sp>
      <p:pic>
        <p:nvPicPr>
          <p:cNvPr id="128" name="Google Shape;128;p20"/>
          <p:cNvPicPr preferRelativeResize="0"/>
          <p:nvPr/>
        </p:nvPicPr>
        <p:blipFill rotWithShape="1">
          <a:blip r:embed="rId3">
            <a:alphaModFix/>
          </a:blip>
          <a:srcRect b="0" l="0" r="0" t="5820"/>
          <a:stretch/>
        </p:blipFill>
        <p:spPr>
          <a:xfrm>
            <a:off x="387900" y="1191600"/>
            <a:ext cx="8242376" cy="347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87900" y="4212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Research: Gap Year</a:t>
            </a:r>
            <a:endParaRPr b="1"/>
          </a:p>
        </p:txBody>
      </p:sp>
      <p:sp>
        <p:nvSpPr>
          <p:cNvPr id="134" name="Google Shape;134;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During a Gap Year you can:</a:t>
            </a:r>
            <a:endParaRPr b="1" sz="2000"/>
          </a:p>
          <a:p>
            <a:pPr indent="-355600" lvl="0" marL="457200" rtl="0" algn="l">
              <a:spcBef>
                <a:spcPts val="1200"/>
              </a:spcBef>
              <a:spcAft>
                <a:spcPts val="0"/>
              </a:spcAft>
              <a:buSzPts val="2000"/>
              <a:buAutoNum type="arabicPeriod"/>
            </a:pPr>
            <a:r>
              <a:rPr lang="en" sz="2000"/>
              <a:t>Travel</a:t>
            </a:r>
            <a:endParaRPr sz="2000"/>
          </a:p>
          <a:p>
            <a:pPr indent="-355600" lvl="0" marL="457200" rtl="0" algn="l">
              <a:spcBef>
                <a:spcPts val="0"/>
              </a:spcBef>
              <a:spcAft>
                <a:spcPts val="0"/>
              </a:spcAft>
              <a:buSzPts val="2000"/>
              <a:buAutoNum type="arabicPeriod"/>
            </a:pPr>
            <a:r>
              <a:rPr lang="en" sz="2000"/>
              <a:t>Volunteer</a:t>
            </a:r>
            <a:endParaRPr sz="2000"/>
          </a:p>
          <a:p>
            <a:pPr indent="-355600" lvl="0" marL="457200" rtl="0" algn="l">
              <a:spcBef>
                <a:spcPts val="0"/>
              </a:spcBef>
              <a:spcAft>
                <a:spcPts val="0"/>
              </a:spcAft>
              <a:buSzPts val="2000"/>
              <a:buAutoNum type="arabicPeriod"/>
            </a:pPr>
            <a:r>
              <a:rPr lang="en" sz="2000"/>
              <a:t>Upgrade your courses (via GHS, Adult HS, ILC.org or other online schools)</a:t>
            </a:r>
            <a:endParaRPr sz="2000"/>
          </a:p>
          <a:p>
            <a:pPr indent="-355600" lvl="0" marL="457200" rtl="0" algn="l">
              <a:spcBef>
                <a:spcPts val="0"/>
              </a:spcBef>
              <a:spcAft>
                <a:spcPts val="0"/>
              </a:spcAft>
              <a:buSzPts val="2000"/>
              <a:buAutoNum type="arabicPeriod"/>
            </a:pPr>
            <a:r>
              <a:rPr lang="en" sz="2000"/>
              <a:t>Work</a:t>
            </a:r>
            <a:endParaRPr sz="2000"/>
          </a:p>
          <a:p>
            <a:pPr indent="-355600" lvl="0" marL="457200" rtl="0" algn="l">
              <a:spcBef>
                <a:spcPts val="0"/>
              </a:spcBef>
              <a:spcAft>
                <a:spcPts val="0"/>
              </a:spcAft>
              <a:buSzPts val="2000"/>
              <a:buAutoNum type="arabicPeriod"/>
            </a:pPr>
            <a:r>
              <a:rPr lang="en" sz="2000"/>
              <a:t>Join a structured Gap Year Program - For example, Discover Year or CAN GAP (Canadian Gap Year association)</a:t>
            </a:r>
            <a:endParaRPr sz="2000"/>
          </a:p>
        </p:txBody>
      </p:sp>
      <p:pic>
        <p:nvPicPr>
          <p:cNvPr id="135" name="Google Shape;135;p21"/>
          <p:cNvPicPr preferRelativeResize="0"/>
          <p:nvPr/>
        </p:nvPicPr>
        <p:blipFill>
          <a:blip r:embed="rId3">
            <a:alphaModFix/>
          </a:blip>
          <a:stretch>
            <a:fillRect/>
          </a:stretch>
        </p:blipFill>
        <p:spPr>
          <a:xfrm>
            <a:off x="5458850" y="650998"/>
            <a:ext cx="2534500" cy="1267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